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41.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9144000" cy="5143500" type="screen16x9"/>
  <p:notesSz cx="6858000" cy="9144000"/>
  <p:embeddedFontLst>
    <p:embeddedFont>
      <p:font typeface="Amatic SC" charset="-79"/>
      <p:regular r:id="rId50"/>
      <p:bold r:id="rId51"/>
    </p:embeddedFont>
    <p:embeddedFont>
      <p:font typeface="Source Code Pro" charset="0"/>
      <p:regular r:id="rId52"/>
      <p:bold r:id="rId53"/>
      <p:italic r:id="rId54"/>
      <p:boldItalic r:id="rId55"/>
    </p:embeddedFont>
    <p:embeddedFont>
      <p:font typeface="Century Gothic" pitchFamily="3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2" autoAdjust="0"/>
    <p:restoredTop sz="94629" autoAdjust="0"/>
  </p:normalViewPr>
  <p:slideViewPr>
    <p:cSldViewPr snapToGrid="0">
      <p:cViewPr varScale="1">
        <p:scale>
          <a:sx n="118" d="100"/>
          <a:sy n="118" d="100"/>
        </p:scale>
        <p:origin x="-418" y="-72"/>
      </p:cViewPr>
      <p:guideLst>
        <p:guide orient="horz" pos="1620"/>
        <p:guide pos="2880"/>
      </p:guideLst>
    </p:cSldViewPr>
  </p:slideViewPr>
  <p:outlineViewPr>
    <p:cViewPr>
      <p:scale>
        <a:sx n="33" d="100"/>
        <a:sy n="33" d="100"/>
      </p:scale>
      <p:origin x="53" y="3168"/>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2eb2e096e8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2eb2e096e8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2eb2e096e8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2eb2e096e8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2d3705f1b7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2d3705f1b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2d3705f1b7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2d3705f1b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2eb2e096e8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2eb2e096e8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2eb2e096e8_1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2eb2e096e8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2eb2e096e8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2eb2e096e8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2d3705f1b7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2d3705f1b7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2d3705f1b7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2d3705f1b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2eb2e096e8_1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2eb2e096e8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2ea595884f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2ea595884f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2eb2e096e8_1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2eb2e096e8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2eb2e096e8_1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2eb2e096e8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2d3705f1b7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2d3705f1b7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2d3705f1b7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2d3705f1b7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2d3705f1b7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2d3705f1b7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2eb2e096e8_1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2eb2e096e8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2eb2e096e8_1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2eb2e096e8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2eb2e096e8_1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2eb2e096e8_1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2eb2e096e8_1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2eb2e096e8_1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2eb2e096e8_1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2eb2e096e8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12ea595884f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12ea595884f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f3315eabb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2f3315eab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2f3315eabb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2f3315eabb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2f3315eabb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2f3315eabb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2f3315eabb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2f3315eabb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2f3315eabb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2f3315eab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2f3315eabb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2f3315eabb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2f3315eabb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2f3315eabb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2f3315eabb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2f3315eabb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2f3315eabb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12f3315eabb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2f3315eabb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2f3315eabb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2ea595884f_0_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2ea595884f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2f3315eabb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2f3315eabb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2f3315eabb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2f3315eabb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2f3315eabb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12f3315eabb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2f3315eabb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2f3315eab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2f3315eabb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2f3315eab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2ea595884f_0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12ea595884f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2ea595884f_0_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12ea595884f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12ea595884f_0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12ea595884f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2ea595884f_0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12ea595884f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2ea595884f_0_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2ea595884f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2ea595884f_0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2ea595884f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2eb2e096e8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2eb2e096e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311700" y="392150"/>
            <a:ext cx="8520600" cy="2690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endParaRPr/>
          </a:p>
        </p:txBody>
      </p:sp>
      <p:sp>
        <p:nvSpPr>
          <p:cNvPr id="12" name="Google Shape;12;p2"/>
          <p:cNvSpPr txBox="1">
            <a:spLocks noGrp="1"/>
          </p:cNvSpPr>
          <p:nvPr>
            <p:ph type="subTitle" idx="1"/>
          </p:nvPr>
        </p:nvSpPr>
        <p:spPr>
          <a:xfrm>
            <a:off x="311700" y="3890400"/>
            <a:ext cx="8520600" cy="706200"/>
          </a:xfrm>
          <a:prstGeom prst="rect">
            <a:avLst/>
          </a:prstGeom>
        </p:spPr>
        <p:txBody>
          <a:bodyPr spcFirstLastPara="1" wrap="square" lIns="91425" tIns="91425" rIns="91425" bIns="91425" anchor="ctr" anchorCtr="0">
            <a:normAutofit/>
          </a:bodyPr>
          <a:lstStyle>
            <a:lvl1pPr lvl="0" algn="ctr">
              <a:lnSpc>
                <a:spcPct val="100000"/>
              </a:lnSpc>
              <a:spcBef>
                <a:spcPts val="0"/>
              </a:spcBef>
              <a:spcAft>
                <a:spcPts val="0"/>
              </a:spcAft>
              <a:buClr>
                <a:schemeClr val="accent1"/>
              </a:buClr>
              <a:buSzPts val="2100"/>
              <a:buNone/>
              <a:defRPr sz="2100" b="1">
                <a:solidFill>
                  <a:schemeClr val="accent1"/>
                </a:solidFill>
              </a:defRPr>
            </a:lvl1pPr>
            <a:lvl2pPr lvl="1" algn="ctr">
              <a:lnSpc>
                <a:spcPct val="100000"/>
              </a:lnSpc>
              <a:spcBef>
                <a:spcPts val="0"/>
              </a:spcBef>
              <a:spcAft>
                <a:spcPts val="0"/>
              </a:spcAft>
              <a:buClr>
                <a:schemeClr val="accent1"/>
              </a:buClr>
              <a:buSzPts val="2100"/>
              <a:buNone/>
              <a:defRPr sz="2100" b="1">
                <a:solidFill>
                  <a:schemeClr val="accent1"/>
                </a:solidFill>
              </a:defRPr>
            </a:lvl2pPr>
            <a:lvl3pPr lvl="2" algn="ctr">
              <a:lnSpc>
                <a:spcPct val="100000"/>
              </a:lnSpc>
              <a:spcBef>
                <a:spcPts val="0"/>
              </a:spcBef>
              <a:spcAft>
                <a:spcPts val="0"/>
              </a:spcAft>
              <a:buClr>
                <a:schemeClr val="accent1"/>
              </a:buClr>
              <a:buSzPts val="2100"/>
              <a:buNone/>
              <a:defRPr sz="2100" b="1">
                <a:solidFill>
                  <a:schemeClr val="accent1"/>
                </a:solidFill>
              </a:defRPr>
            </a:lvl3pPr>
            <a:lvl4pPr lvl="3" algn="ctr">
              <a:lnSpc>
                <a:spcPct val="100000"/>
              </a:lnSpc>
              <a:spcBef>
                <a:spcPts val="0"/>
              </a:spcBef>
              <a:spcAft>
                <a:spcPts val="0"/>
              </a:spcAft>
              <a:buClr>
                <a:schemeClr val="accent1"/>
              </a:buClr>
              <a:buSzPts val="2100"/>
              <a:buNone/>
              <a:defRPr sz="2100" b="1">
                <a:solidFill>
                  <a:schemeClr val="accent1"/>
                </a:solidFill>
              </a:defRPr>
            </a:lvl4pPr>
            <a:lvl5pPr lvl="4" algn="ctr">
              <a:lnSpc>
                <a:spcPct val="100000"/>
              </a:lnSpc>
              <a:spcBef>
                <a:spcPts val="0"/>
              </a:spcBef>
              <a:spcAft>
                <a:spcPts val="0"/>
              </a:spcAft>
              <a:buClr>
                <a:schemeClr val="accent1"/>
              </a:buClr>
              <a:buSzPts val="2100"/>
              <a:buNone/>
              <a:defRPr sz="2100" b="1">
                <a:solidFill>
                  <a:schemeClr val="accent1"/>
                </a:solidFill>
              </a:defRPr>
            </a:lvl5pPr>
            <a:lvl6pPr lvl="5" algn="ctr">
              <a:lnSpc>
                <a:spcPct val="100000"/>
              </a:lnSpc>
              <a:spcBef>
                <a:spcPts val="0"/>
              </a:spcBef>
              <a:spcAft>
                <a:spcPts val="0"/>
              </a:spcAft>
              <a:buClr>
                <a:schemeClr val="accent1"/>
              </a:buClr>
              <a:buSzPts val="2100"/>
              <a:buNone/>
              <a:defRPr sz="2100" b="1">
                <a:solidFill>
                  <a:schemeClr val="accent1"/>
                </a:solidFill>
              </a:defRPr>
            </a:lvl6pPr>
            <a:lvl7pPr lvl="6" algn="ctr">
              <a:lnSpc>
                <a:spcPct val="100000"/>
              </a:lnSpc>
              <a:spcBef>
                <a:spcPts val="0"/>
              </a:spcBef>
              <a:spcAft>
                <a:spcPts val="0"/>
              </a:spcAft>
              <a:buClr>
                <a:schemeClr val="accent1"/>
              </a:buClr>
              <a:buSzPts val="2100"/>
              <a:buNone/>
              <a:defRPr sz="2100" b="1">
                <a:solidFill>
                  <a:schemeClr val="accent1"/>
                </a:solidFill>
              </a:defRPr>
            </a:lvl7pPr>
            <a:lvl8pPr lvl="7" algn="ctr">
              <a:lnSpc>
                <a:spcPct val="100000"/>
              </a:lnSpc>
              <a:spcBef>
                <a:spcPts val="0"/>
              </a:spcBef>
              <a:spcAft>
                <a:spcPts val="0"/>
              </a:spcAft>
              <a:buClr>
                <a:schemeClr val="accent1"/>
              </a:buClr>
              <a:buSzPts val="2100"/>
              <a:buNone/>
              <a:defRPr sz="2100" b="1">
                <a:solidFill>
                  <a:schemeClr val="accent1"/>
                </a:solidFill>
              </a:defRPr>
            </a:lvl8pPr>
            <a:lvl9pPr lvl="8" algn="ctr">
              <a:lnSpc>
                <a:spcPct val="100000"/>
              </a:lnSpc>
              <a:spcBef>
                <a:spcPts val="0"/>
              </a:spcBef>
              <a:spcAft>
                <a:spcPts val="0"/>
              </a:spcAft>
              <a:buClr>
                <a:schemeClr val="accent1"/>
              </a:buClr>
              <a:buSzPts val="2100"/>
              <a:buNone/>
              <a:defRPr sz="2100" b="1">
                <a:solidFill>
                  <a:schemeClr val="accen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240275"/>
            <a:ext cx="8520600" cy="19818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a:spLocks noGrp="1"/>
          </p:cNvSpPr>
          <p:nvPr>
            <p:ph type="body" idx="1"/>
          </p:nvPr>
        </p:nvSpPr>
        <p:spPr>
          <a:xfrm>
            <a:off x="311700" y="33046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accent1"/>
              </a:buClr>
              <a:buSzPts val="1800"/>
              <a:buChar char="●"/>
              <a:defRPr>
                <a:solidFill>
                  <a:schemeClr val="accent1"/>
                </a:solidFill>
                <a:highlight>
                  <a:schemeClr val="dk1"/>
                </a:highlight>
              </a:defRPr>
            </a:lvl1pPr>
            <a:lvl2pPr marL="914400" lvl="1" indent="-317500" algn="ctr">
              <a:spcBef>
                <a:spcPts val="0"/>
              </a:spcBef>
              <a:spcAft>
                <a:spcPts val="0"/>
              </a:spcAft>
              <a:buClr>
                <a:schemeClr val="accent1"/>
              </a:buClr>
              <a:buSzPts val="1400"/>
              <a:buChar char="○"/>
              <a:defRPr>
                <a:solidFill>
                  <a:schemeClr val="accent1"/>
                </a:solidFill>
                <a:highlight>
                  <a:schemeClr val="dk1"/>
                </a:highlight>
              </a:defRPr>
            </a:lvl2pPr>
            <a:lvl3pPr marL="1371600" lvl="2" indent="-317500" algn="ctr">
              <a:spcBef>
                <a:spcPts val="0"/>
              </a:spcBef>
              <a:spcAft>
                <a:spcPts val="0"/>
              </a:spcAft>
              <a:buClr>
                <a:schemeClr val="accent1"/>
              </a:buClr>
              <a:buSzPts val="1400"/>
              <a:buChar char="■"/>
              <a:defRPr>
                <a:solidFill>
                  <a:schemeClr val="accent1"/>
                </a:solidFill>
                <a:highlight>
                  <a:schemeClr val="dk1"/>
                </a:highlight>
              </a:defRPr>
            </a:lvl3pPr>
            <a:lvl4pPr marL="1828800" lvl="3" indent="-317500" algn="ctr">
              <a:spcBef>
                <a:spcPts val="0"/>
              </a:spcBef>
              <a:spcAft>
                <a:spcPts val="0"/>
              </a:spcAft>
              <a:buClr>
                <a:schemeClr val="accent1"/>
              </a:buClr>
              <a:buSzPts val="1400"/>
              <a:buChar char="●"/>
              <a:defRPr>
                <a:solidFill>
                  <a:schemeClr val="accent1"/>
                </a:solidFill>
                <a:highlight>
                  <a:schemeClr val="dk1"/>
                </a:highlight>
              </a:defRPr>
            </a:lvl4pPr>
            <a:lvl5pPr marL="2286000" lvl="4" indent="-317500" algn="ctr">
              <a:spcBef>
                <a:spcPts val="0"/>
              </a:spcBef>
              <a:spcAft>
                <a:spcPts val="0"/>
              </a:spcAft>
              <a:buClr>
                <a:schemeClr val="accent1"/>
              </a:buClr>
              <a:buSzPts val="1400"/>
              <a:buChar char="○"/>
              <a:defRPr>
                <a:solidFill>
                  <a:schemeClr val="accent1"/>
                </a:solidFill>
                <a:highlight>
                  <a:schemeClr val="dk1"/>
                </a:highlight>
              </a:defRPr>
            </a:lvl5pPr>
            <a:lvl6pPr marL="2743200" lvl="5" indent="-317500" algn="ctr">
              <a:spcBef>
                <a:spcPts val="0"/>
              </a:spcBef>
              <a:spcAft>
                <a:spcPts val="0"/>
              </a:spcAft>
              <a:buClr>
                <a:schemeClr val="accent1"/>
              </a:buClr>
              <a:buSzPts val="1400"/>
              <a:buChar char="■"/>
              <a:defRPr>
                <a:solidFill>
                  <a:schemeClr val="accent1"/>
                </a:solidFill>
                <a:highlight>
                  <a:schemeClr val="dk1"/>
                </a:highlight>
              </a:defRPr>
            </a:lvl6pPr>
            <a:lvl7pPr marL="3200400" lvl="6" indent="-317500" algn="ctr">
              <a:spcBef>
                <a:spcPts val="0"/>
              </a:spcBef>
              <a:spcAft>
                <a:spcPts val="0"/>
              </a:spcAft>
              <a:buClr>
                <a:schemeClr val="accent1"/>
              </a:buClr>
              <a:buSzPts val="1400"/>
              <a:buChar char="●"/>
              <a:defRPr>
                <a:solidFill>
                  <a:schemeClr val="accent1"/>
                </a:solidFill>
                <a:highlight>
                  <a:schemeClr val="dk1"/>
                </a:highlight>
              </a:defRPr>
            </a:lvl7pPr>
            <a:lvl8pPr marL="3657600" lvl="7" indent="-317500" algn="ctr">
              <a:spcBef>
                <a:spcPts val="0"/>
              </a:spcBef>
              <a:spcAft>
                <a:spcPts val="0"/>
              </a:spcAft>
              <a:buClr>
                <a:schemeClr val="accent1"/>
              </a:buClr>
              <a:buSzPts val="1400"/>
              <a:buChar char="○"/>
              <a:defRPr>
                <a:solidFill>
                  <a:schemeClr val="accent1"/>
                </a:solidFill>
                <a:highlight>
                  <a:schemeClr val="dk1"/>
                </a:highlight>
              </a:defRPr>
            </a:lvl8pPr>
            <a:lvl9pPr marL="4114800" lvl="8" indent="-317500" algn="ctr">
              <a:spcBef>
                <a:spcPts val="0"/>
              </a:spcBef>
              <a:spcAft>
                <a:spcPts val="0"/>
              </a:spcAft>
              <a:buClr>
                <a:schemeClr val="accent1"/>
              </a:buClr>
              <a:buSzPts val="1400"/>
              <a:buChar char="■"/>
              <a:defRPr>
                <a:solidFill>
                  <a:schemeClr val="accent1"/>
                </a:solidFill>
                <a:highlight>
                  <a:schemeClr val="dk1"/>
                </a:highlight>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2802750" y="802500"/>
            <a:ext cx="3538500" cy="3538500"/>
          </a:xfrm>
          <a:prstGeom prst="rect">
            <a:avLst/>
          </a:prstGeom>
          <a:solidFill>
            <a:srgbClr val="FFFFFF"/>
          </a:solidFill>
        </p:spPr>
        <p:txBody>
          <a:bodyPr spcFirstLastPara="1" wrap="square" lIns="91425" tIns="91425" rIns="91425" bIns="91425" anchor="ctr"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19" name="Google Shape;19;p4"/>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5"/>
          <p:cNvSpPr txBox="1">
            <a:spLocks noGrp="1"/>
          </p:cNvSpPr>
          <p:nvPr>
            <p:ph type="body" idx="1"/>
          </p:nvPr>
        </p:nvSpPr>
        <p:spPr>
          <a:xfrm>
            <a:off x="311700" y="1228675"/>
            <a:ext cx="3999900" cy="3340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1228675"/>
            <a:ext cx="3999900" cy="3340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04800" y="309350"/>
            <a:ext cx="8537700" cy="7482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38;p9"/>
          <p:cNvCxnSpPr/>
          <p:nvPr/>
        </p:nvCxnSpPr>
        <p:spPr>
          <a:xfrm>
            <a:off x="5029675" y="4495500"/>
            <a:ext cx="468300" cy="0"/>
          </a:xfrm>
          <a:prstGeom prst="straightConnector1">
            <a:avLst/>
          </a:prstGeom>
          <a:noFill/>
          <a:ln w="28575" cap="flat" cmpd="sng">
            <a:solidFill>
              <a:schemeClr val="lt1"/>
            </a:solidFill>
            <a:prstDash val="solid"/>
            <a:round/>
            <a:headEnd type="none" w="sm" len="sm"/>
            <a:tailEnd type="none" w="sm" len="sm"/>
          </a:ln>
        </p:spPr>
      </p:cxnSp>
      <p:sp>
        <p:nvSpPr>
          <p:cNvPr id="39" name="Google Shape;39;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40" name="Google Shape;40;p9"/>
          <p:cNvSpPr txBox="1">
            <a:spLocks noGrp="1"/>
          </p:cNvSpPr>
          <p:nvPr>
            <p:ph type="subTitle" idx="1"/>
          </p:nvPr>
        </p:nvSpPr>
        <p:spPr>
          <a:xfrm>
            <a:off x="265500" y="2845223"/>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1" name="Google Shape;4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accent1"/>
              </a:buClr>
              <a:buSzPts val="1800"/>
              <a:buChar char="●"/>
              <a:defRPr>
                <a:solidFill>
                  <a:schemeClr val="accent1"/>
                </a:solidFill>
                <a:highlight>
                  <a:schemeClr val="lt1"/>
                </a:highlight>
              </a:defRPr>
            </a:lvl1pPr>
            <a:lvl2pPr marL="914400" lvl="1" indent="-317500">
              <a:spcBef>
                <a:spcPts val="0"/>
              </a:spcBef>
              <a:spcAft>
                <a:spcPts val="0"/>
              </a:spcAft>
              <a:buClr>
                <a:schemeClr val="accent1"/>
              </a:buClr>
              <a:buSzPts val="1400"/>
              <a:buChar char="○"/>
              <a:defRPr>
                <a:solidFill>
                  <a:schemeClr val="accent1"/>
                </a:solidFill>
                <a:highlight>
                  <a:schemeClr val="lt1"/>
                </a:highlight>
              </a:defRPr>
            </a:lvl2pPr>
            <a:lvl3pPr marL="1371600" lvl="2" indent="-317500">
              <a:spcBef>
                <a:spcPts val="0"/>
              </a:spcBef>
              <a:spcAft>
                <a:spcPts val="0"/>
              </a:spcAft>
              <a:buClr>
                <a:schemeClr val="accent1"/>
              </a:buClr>
              <a:buSzPts val="1400"/>
              <a:buChar char="■"/>
              <a:defRPr>
                <a:solidFill>
                  <a:schemeClr val="accent1"/>
                </a:solidFill>
                <a:highlight>
                  <a:schemeClr val="lt1"/>
                </a:highlight>
              </a:defRPr>
            </a:lvl3pPr>
            <a:lvl4pPr marL="1828800" lvl="3" indent="-317500">
              <a:spcBef>
                <a:spcPts val="0"/>
              </a:spcBef>
              <a:spcAft>
                <a:spcPts val="0"/>
              </a:spcAft>
              <a:buClr>
                <a:schemeClr val="accent1"/>
              </a:buClr>
              <a:buSzPts val="1400"/>
              <a:buChar char="●"/>
              <a:defRPr>
                <a:solidFill>
                  <a:schemeClr val="accent1"/>
                </a:solidFill>
                <a:highlight>
                  <a:schemeClr val="lt1"/>
                </a:highlight>
              </a:defRPr>
            </a:lvl4pPr>
            <a:lvl5pPr marL="2286000" lvl="4" indent="-317500">
              <a:spcBef>
                <a:spcPts val="0"/>
              </a:spcBef>
              <a:spcAft>
                <a:spcPts val="0"/>
              </a:spcAft>
              <a:buClr>
                <a:schemeClr val="accent1"/>
              </a:buClr>
              <a:buSzPts val="1400"/>
              <a:buChar char="○"/>
              <a:defRPr>
                <a:solidFill>
                  <a:schemeClr val="accent1"/>
                </a:solidFill>
                <a:highlight>
                  <a:schemeClr val="lt1"/>
                </a:highlight>
              </a:defRPr>
            </a:lvl5pPr>
            <a:lvl6pPr marL="2743200" lvl="5" indent="-317500">
              <a:spcBef>
                <a:spcPts val="0"/>
              </a:spcBef>
              <a:spcAft>
                <a:spcPts val="0"/>
              </a:spcAft>
              <a:buClr>
                <a:schemeClr val="accent1"/>
              </a:buClr>
              <a:buSzPts val="1400"/>
              <a:buChar char="■"/>
              <a:defRPr>
                <a:solidFill>
                  <a:schemeClr val="accent1"/>
                </a:solidFill>
                <a:highlight>
                  <a:schemeClr val="lt1"/>
                </a:highlight>
              </a:defRPr>
            </a:lvl6pPr>
            <a:lvl7pPr marL="3200400" lvl="6" indent="-317500">
              <a:spcBef>
                <a:spcPts val="0"/>
              </a:spcBef>
              <a:spcAft>
                <a:spcPts val="0"/>
              </a:spcAft>
              <a:buClr>
                <a:schemeClr val="accent1"/>
              </a:buClr>
              <a:buSzPts val="1400"/>
              <a:buChar char="●"/>
              <a:defRPr>
                <a:solidFill>
                  <a:schemeClr val="accent1"/>
                </a:solidFill>
                <a:highlight>
                  <a:schemeClr val="lt1"/>
                </a:highlight>
              </a:defRPr>
            </a:lvl7pPr>
            <a:lvl8pPr marL="3657600" lvl="7" indent="-317500">
              <a:spcBef>
                <a:spcPts val="0"/>
              </a:spcBef>
              <a:spcAft>
                <a:spcPts val="0"/>
              </a:spcAft>
              <a:buClr>
                <a:schemeClr val="accent1"/>
              </a:buClr>
              <a:buSzPts val="1400"/>
              <a:buChar char="○"/>
              <a:defRPr>
                <a:solidFill>
                  <a:schemeClr val="accent1"/>
                </a:solidFill>
                <a:highlight>
                  <a:schemeClr val="lt1"/>
                </a:highlight>
              </a:defRPr>
            </a:lvl8pPr>
            <a:lvl9pPr marL="4114800" lvl="8" indent="-317500">
              <a:spcBef>
                <a:spcPts val="0"/>
              </a:spcBef>
              <a:spcAft>
                <a:spcPts val="0"/>
              </a:spcAft>
              <a:buClr>
                <a:schemeClr val="accent1"/>
              </a:buClr>
              <a:buSzPts val="1400"/>
              <a:buChar char="■"/>
              <a:defRPr>
                <a:solidFill>
                  <a:schemeClr val="accent1"/>
                </a:solidFill>
                <a:highlight>
                  <a:schemeClr val="lt1"/>
                </a:highlight>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beach-day">
    <p:bg>
      <p:bgPr>
        <a:solidFill>
          <a:srgbClr val="B4A7D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92850"/>
            <a:ext cx="8520600" cy="8010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311700" y="1228675"/>
            <a:ext cx="8520600" cy="3340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marL="1371600" lvl="2"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marL="1828800" lvl="3"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marL="2286000" lvl="4"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marL="2743200" lvl="5"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marL="3200400" lvl="6"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marL="3657600" lvl="7"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marL="4114800" lvl="8"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3"/>
          <p:cNvSpPr txBox="1">
            <a:spLocks noGrp="1"/>
          </p:cNvSpPr>
          <p:nvPr>
            <p:ph type="ctrTitle"/>
          </p:nvPr>
        </p:nvSpPr>
        <p:spPr>
          <a:xfrm>
            <a:off x="311700" y="392150"/>
            <a:ext cx="8520600" cy="269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3800" dirty="0">
                <a:latin typeface="Times New Roman"/>
                <a:ea typeface="Times New Roman"/>
                <a:cs typeface="Times New Roman"/>
                <a:sym typeface="Times New Roman"/>
              </a:rPr>
              <a:t>Creative and Innovative Project-CS6611</a:t>
            </a:r>
            <a:endParaRPr sz="3800">
              <a:latin typeface="Times New Roman"/>
              <a:ea typeface="Times New Roman"/>
              <a:cs typeface="Times New Roman"/>
              <a:sym typeface="Times New Roman"/>
            </a:endParaRPr>
          </a:p>
          <a:p>
            <a:pPr marL="0" lvl="0" indent="0" algn="l" rtl="0">
              <a:spcBef>
                <a:spcPts val="0"/>
              </a:spcBef>
              <a:spcAft>
                <a:spcPts val="0"/>
              </a:spcAft>
              <a:buSzPts val="990"/>
              <a:buNone/>
            </a:pPr>
            <a:endParaRPr sz="4000">
              <a:latin typeface="Times New Roman"/>
              <a:ea typeface="Times New Roman"/>
              <a:cs typeface="Times New Roman"/>
              <a:sym typeface="Times New Roman"/>
            </a:endParaRPr>
          </a:p>
          <a:p>
            <a:pPr marL="0" lvl="0" indent="0" algn="l" rtl="0">
              <a:spcBef>
                <a:spcPts val="0"/>
              </a:spcBef>
              <a:spcAft>
                <a:spcPts val="0"/>
              </a:spcAft>
              <a:buSzPts val="990"/>
              <a:buNone/>
            </a:pPr>
            <a:r>
              <a:rPr lang="en" sz="4000" dirty="0">
                <a:latin typeface="Times New Roman"/>
                <a:ea typeface="Times New Roman"/>
                <a:cs typeface="Times New Roman"/>
                <a:sym typeface="Times New Roman"/>
              </a:rPr>
              <a:t>Topic:</a:t>
            </a:r>
            <a:r>
              <a:rPr lang="en" sz="4000" b="0" dirty="0">
                <a:solidFill>
                  <a:srgbClr val="0000FF"/>
                </a:solidFill>
                <a:latin typeface="Times New Roman"/>
                <a:ea typeface="Times New Roman"/>
                <a:cs typeface="Times New Roman"/>
                <a:sym typeface="Times New Roman"/>
              </a:rPr>
              <a:t>Data Security using Hybrid Cryptography and Steganography</a:t>
            </a:r>
            <a:endParaRPr sz="4000" b="0">
              <a:solidFill>
                <a:srgbClr val="0000FF"/>
              </a:solidFill>
              <a:latin typeface="Times New Roman"/>
              <a:ea typeface="Times New Roman"/>
              <a:cs typeface="Times New Roman"/>
              <a:sym typeface="Times New Roman"/>
            </a:endParaRPr>
          </a:p>
        </p:txBody>
      </p:sp>
      <p:sp>
        <p:nvSpPr>
          <p:cNvPr id="57" name="Google Shape;57;p13"/>
          <p:cNvSpPr txBox="1">
            <a:spLocks noGrp="1"/>
          </p:cNvSpPr>
          <p:nvPr>
            <p:ph type="subTitle" idx="1"/>
          </p:nvPr>
        </p:nvSpPr>
        <p:spPr>
          <a:xfrm>
            <a:off x="311700" y="3589425"/>
            <a:ext cx="8520600" cy="1423500"/>
          </a:xfrm>
          <a:prstGeom prst="rect">
            <a:avLst/>
          </a:prstGeom>
        </p:spPr>
        <p:txBody>
          <a:bodyPr spcFirstLastPara="1" wrap="square" lIns="91425" tIns="91425" rIns="91425" bIns="91425" anchor="ctr" anchorCtr="0">
            <a:normAutofit lnSpcReduction="10000"/>
          </a:bodyPr>
          <a:lstStyle/>
          <a:p>
            <a:pPr marL="0" lvl="0" indent="0" algn="l" rtl="0">
              <a:spcBef>
                <a:spcPts val="0"/>
              </a:spcBef>
              <a:spcAft>
                <a:spcPts val="0"/>
              </a:spcAft>
              <a:buNone/>
            </a:pPr>
            <a:r>
              <a:rPr lang="en"/>
              <a:t>Presented By:</a:t>
            </a:r>
            <a:endParaRPr/>
          </a:p>
          <a:p>
            <a:pPr marL="0" lvl="0" indent="457200" algn="l" rtl="0">
              <a:spcBef>
                <a:spcPts val="0"/>
              </a:spcBef>
              <a:spcAft>
                <a:spcPts val="0"/>
              </a:spcAft>
              <a:buNone/>
            </a:pPr>
            <a:r>
              <a:rPr lang="en"/>
              <a:t>G Vignesh</a:t>
            </a:r>
            <a:endParaRPr/>
          </a:p>
          <a:p>
            <a:pPr marL="0" lvl="0" indent="457200" algn="l" rtl="0">
              <a:spcBef>
                <a:spcPts val="0"/>
              </a:spcBef>
              <a:spcAft>
                <a:spcPts val="0"/>
              </a:spcAft>
              <a:buNone/>
            </a:pPr>
            <a:r>
              <a:rPr lang="en"/>
              <a:t>Dhamodharan S</a:t>
            </a:r>
            <a:endParaRPr/>
          </a:p>
          <a:p>
            <a:pPr marL="0" lvl="0" indent="457200" algn="l" rtl="0">
              <a:spcBef>
                <a:spcPts val="0"/>
              </a:spcBef>
              <a:spcAft>
                <a:spcPts val="0"/>
              </a:spcAft>
              <a:buNone/>
            </a:pPr>
            <a:r>
              <a:rPr lang="en"/>
              <a:t>RaghuRaj S V</a:t>
            </a: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Times New Roman"/>
                <a:ea typeface="Times New Roman"/>
                <a:cs typeface="Times New Roman"/>
                <a:sym typeface="Times New Roman"/>
              </a:rPr>
              <a:t>Description and deliverables:</a:t>
            </a:r>
            <a:endParaRPr>
              <a:latin typeface="Times New Roman"/>
              <a:ea typeface="Times New Roman"/>
              <a:cs typeface="Times New Roman"/>
              <a:sym typeface="Times New Roman"/>
            </a:endParaRPr>
          </a:p>
        </p:txBody>
      </p:sp>
      <p:sp>
        <p:nvSpPr>
          <p:cNvPr id="116" name="Google Shape;116;p22"/>
          <p:cNvSpPr txBox="1">
            <a:spLocks noGrp="1"/>
          </p:cNvSpPr>
          <p:nvPr>
            <p:ph type="body" idx="1"/>
          </p:nvPr>
        </p:nvSpPr>
        <p:spPr>
          <a:xfrm>
            <a:off x="311700" y="1000650"/>
            <a:ext cx="8520600" cy="3834300"/>
          </a:xfrm>
          <a:prstGeom prst="rect">
            <a:avLst/>
          </a:prstGeom>
        </p:spPr>
        <p:txBody>
          <a:bodyPr spcFirstLastPara="1" wrap="square" lIns="91425" tIns="91425" rIns="91425" bIns="91425" anchor="t" anchorCtr="0">
            <a:normAutofit/>
          </a:bodyPr>
          <a:lstStyle/>
          <a:p>
            <a:pPr marL="914400" lvl="1" indent="-349250" algn="l" rtl="0">
              <a:lnSpc>
                <a:spcPct val="100000"/>
              </a:lnSpc>
              <a:spcBef>
                <a:spcPts val="0"/>
              </a:spcBef>
              <a:spcAft>
                <a:spcPts val="0"/>
              </a:spcAft>
              <a:buClr>
                <a:schemeClr val="accent1"/>
              </a:buClr>
              <a:buSzPts val="1900"/>
              <a:buFont typeface="Times New Roman"/>
              <a:buChar char="❏"/>
            </a:pPr>
            <a:r>
              <a:rPr lang="en" sz="1900">
                <a:solidFill>
                  <a:schemeClr val="accent1"/>
                </a:solidFill>
                <a:latin typeface="Times New Roman"/>
                <a:ea typeface="Times New Roman"/>
                <a:cs typeface="Times New Roman"/>
                <a:sym typeface="Times New Roman"/>
              </a:rPr>
              <a:t>Data to be sent in encrypted manner is received from the user along the key/password going to be used to encryption.</a:t>
            </a:r>
            <a:endParaRPr sz="1900">
              <a:solidFill>
                <a:schemeClr val="accent1"/>
              </a:solidFill>
              <a:latin typeface="Times New Roman"/>
              <a:ea typeface="Times New Roman"/>
              <a:cs typeface="Times New Roman"/>
              <a:sym typeface="Times New Roman"/>
            </a:endParaRPr>
          </a:p>
          <a:p>
            <a:pPr marL="914400" lvl="1" indent="-349250" algn="l" rtl="0">
              <a:lnSpc>
                <a:spcPct val="100000"/>
              </a:lnSpc>
              <a:spcBef>
                <a:spcPts val="0"/>
              </a:spcBef>
              <a:spcAft>
                <a:spcPts val="0"/>
              </a:spcAft>
              <a:buClr>
                <a:schemeClr val="accent1"/>
              </a:buClr>
              <a:buSzPts val="1900"/>
              <a:buFont typeface="Times New Roman"/>
              <a:buChar char="❏"/>
            </a:pPr>
            <a:r>
              <a:rPr lang="en" sz="1900">
                <a:solidFill>
                  <a:schemeClr val="accent1"/>
                </a:solidFill>
                <a:latin typeface="Times New Roman"/>
                <a:ea typeface="Times New Roman"/>
                <a:cs typeface="Times New Roman"/>
                <a:sym typeface="Times New Roman"/>
              </a:rPr>
              <a:t>The data given the user in any format such as pdf or word is converted to a text sequence enabling us to make encryption.</a:t>
            </a:r>
            <a:endParaRPr sz="1900">
              <a:solidFill>
                <a:schemeClr val="accent1"/>
              </a:solidFill>
              <a:latin typeface="Times New Roman"/>
              <a:ea typeface="Times New Roman"/>
              <a:cs typeface="Times New Roman"/>
              <a:sym typeface="Times New Roman"/>
            </a:endParaRPr>
          </a:p>
          <a:p>
            <a:pPr marL="914400" lvl="1" indent="-349250" algn="l" rtl="0">
              <a:lnSpc>
                <a:spcPct val="100000"/>
              </a:lnSpc>
              <a:spcBef>
                <a:spcPts val="0"/>
              </a:spcBef>
              <a:spcAft>
                <a:spcPts val="0"/>
              </a:spcAft>
              <a:buClr>
                <a:schemeClr val="accent1"/>
              </a:buClr>
              <a:buSzPts val="1900"/>
              <a:buFont typeface="Times New Roman"/>
              <a:buChar char="❏"/>
            </a:pPr>
            <a:r>
              <a:rPr lang="en" sz="1900">
                <a:solidFill>
                  <a:schemeClr val="accent1"/>
                </a:solidFill>
                <a:latin typeface="Times New Roman"/>
                <a:ea typeface="Times New Roman"/>
                <a:cs typeface="Times New Roman"/>
                <a:sym typeface="Times New Roman"/>
              </a:rPr>
              <a:t>Key generation block is used to generate random keys for the cryptography algorithm , which is generally 16 bit long.</a:t>
            </a:r>
            <a:endParaRPr sz="1900">
              <a:solidFill>
                <a:schemeClr val="accent1"/>
              </a:solidFill>
              <a:latin typeface="Times New Roman"/>
              <a:ea typeface="Times New Roman"/>
              <a:cs typeface="Times New Roman"/>
              <a:sym typeface="Times New Roman"/>
            </a:endParaRPr>
          </a:p>
          <a:p>
            <a:pPr marL="914400" lvl="0" indent="0" algn="l" rtl="0">
              <a:lnSpc>
                <a:spcPct val="100000"/>
              </a:lnSpc>
              <a:spcBef>
                <a:spcPts val="1000"/>
              </a:spcBef>
              <a:spcAft>
                <a:spcPts val="0"/>
              </a:spcAft>
              <a:buNone/>
            </a:pPr>
            <a:endParaRPr sz="1900">
              <a:solidFill>
                <a:schemeClr val="accent1"/>
              </a:solidFill>
              <a:latin typeface="Times New Roman"/>
              <a:ea typeface="Times New Roman"/>
              <a:cs typeface="Times New Roman"/>
              <a:sym typeface="Times New Roman"/>
            </a:endParaRPr>
          </a:p>
          <a:p>
            <a:pPr marL="342900" lvl="0" indent="-228600" algn="l" rtl="0">
              <a:lnSpc>
                <a:spcPct val="100000"/>
              </a:lnSpc>
              <a:spcBef>
                <a:spcPts val="1000"/>
              </a:spcBef>
              <a:spcAft>
                <a:spcPts val="0"/>
              </a:spcAft>
              <a:buClr>
                <a:srgbClr val="000000"/>
              </a:buClr>
              <a:buSzPts val="1800"/>
              <a:buFont typeface="Arial"/>
              <a:buNone/>
            </a:pPr>
            <a:endParaRPr sz="1900">
              <a:solidFill>
                <a:schemeClr val="accent1"/>
              </a:solidFill>
              <a:latin typeface="Times New Roman"/>
              <a:ea typeface="Times New Roman"/>
              <a:cs typeface="Times New Roman"/>
              <a:sym typeface="Times New Roman"/>
            </a:endParaRPr>
          </a:p>
          <a:p>
            <a:pPr marL="457200" lvl="0" indent="0" algn="l" rtl="0">
              <a:lnSpc>
                <a:spcPct val="100000"/>
              </a:lnSpc>
              <a:spcBef>
                <a:spcPts val="1000"/>
              </a:spcBef>
              <a:spcAft>
                <a:spcPts val="0"/>
              </a:spcAft>
              <a:buNone/>
            </a:pPr>
            <a:r>
              <a:rPr lang="en" sz="1900" b="1">
                <a:solidFill>
                  <a:schemeClr val="accent1"/>
                </a:solidFill>
                <a:latin typeface="Times New Roman"/>
                <a:ea typeface="Times New Roman"/>
                <a:cs typeface="Times New Roman"/>
                <a:sym typeface="Times New Roman"/>
              </a:rPr>
              <a:t>Input: </a:t>
            </a:r>
            <a:r>
              <a:rPr lang="en" sz="1900">
                <a:solidFill>
                  <a:schemeClr val="accent1"/>
                </a:solidFill>
                <a:latin typeface="Times New Roman"/>
                <a:ea typeface="Times New Roman"/>
                <a:cs typeface="Times New Roman"/>
                <a:sym typeface="Times New Roman"/>
              </a:rPr>
              <a:t>File to encrypted, password.</a:t>
            </a:r>
            <a:endParaRPr sz="1900">
              <a:solidFill>
                <a:schemeClr val="accent1"/>
              </a:solidFill>
              <a:latin typeface="Times New Roman"/>
              <a:ea typeface="Times New Roman"/>
              <a:cs typeface="Times New Roman"/>
              <a:sym typeface="Times New Roman"/>
            </a:endParaRPr>
          </a:p>
          <a:p>
            <a:pPr marL="457200" lvl="0" indent="0" algn="l" rtl="0">
              <a:lnSpc>
                <a:spcPct val="100000"/>
              </a:lnSpc>
              <a:spcBef>
                <a:spcPts val="1000"/>
              </a:spcBef>
              <a:spcAft>
                <a:spcPts val="0"/>
              </a:spcAft>
              <a:buNone/>
            </a:pPr>
            <a:r>
              <a:rPr lang="en" sz="1900" b="1">
                <a:solidFill>
                  <a:schemeClr val="accent1"/>
                </a:solidFill>
                <a:latin typeface="Times New Roman"/>
                <a:ea typeface="Times New Roman"/>
                <a:cs typeface="Times New Roman"/>
                <a:sym typeface="Times New Roman"/>
              </a:rPr>
              <a:t>Output: </a:t>
            </a:r>
            <a:r>
              <a:rPr lang="en" sz="1900">
                <a:solidFill>
                  <a:schemeClr val="accent1"/>
                </a:solidFill>
                <a:latin typeface="Times New Roman"/>
                <a:ea typeface="Times New Roman"/>
                <a:cs typeface="Times New Roman"/>
                <a:sym typeface="Times New Roman"/>
              </a:rPr>
              <a:t>Processed text sequence and Keys for cryptography algorithm.</a:t>
            </a:r>
            <a:endParaRPr sz="1900" b="1">
              <a:solidFill>
                <a:schemeClr val="accent1"/>
              </a:solidFill>
              <a:latin typeface="Times New Roman"/>
              <a:ea typeface="Times New Roman"/>
              <a:cs typeface="Times New Roman"/>
              <a:sym typeface="Times New Roman"/>
            </a:endParaRPr>
          </a:p>
          <a:p>
            <a:pPr marL="0" lvl="0" indent="0" algn="l" rtl="0">
              <a:spcBef>
                <a:spcPts val="0"/>
              </a:spcBef>
              <a:spcAft>
                <a:spcPts val="1200"/>
              </a:spcAft>
              <a:buNone/>
            </a:pPr>
            <a:endParaRPr sz="1900">
              <a:solidFill>
                <a:schemeClr val="accent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3"/>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Times New Roman"/>
                <a:ea typeface="Times New Roman"/>
                <a:cs typeface="Times New Roman"/>
                <a:sym typeface="Times New Roman"/>
              </a:rPr>
              <a:t>Pseudo code</a:t>
            </a: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122" name="Google Shape;122;p23"/>
          <p:cNvSpPr txBox="1">
            <a:spLocks noGrp="1"/>
          </p:cNvSpPr>
          <p:nvPr>
            <p:ph type="body" idx="1"/>
          </p:nvPr>
        </p:nvSpPr>
        <p:spPr>
          <a:xfrm>
            <a:off x="311700" y="1093850"/>
            <a:ext cx="8520600" cy="3474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b="1">
                <a:solidFill>
                  <a:schemeClr val="accent1"/>
                </a:solidFill>
                <a:latin typeface="Times New Roman"/>
                <a:ea typeface="Times New Roman"/>
                <a:cs typeface="Times New Roman"/>
                <a:sym typeface="Times New Roman"/>
              </a:rPr>
              <a:t>Key generation:</a:t>
            </a:r>
            <a:endParaRPr b="1">
              <a:solidFill>
                <a:schemeClr val="accent1"/>
              </a:solidFill>
              <a:latin typeface="Times New Roman"/>
              <a:ea typeface="Times New Roman"/>
              <a:cs typeface="Times New Roman"/>
              <a:sym typeface="Times New Roman"/>
            </a:endParaRPr>
          </a:p>
        </p:txBody>
      </p:sp>
      <p:pic>
        <p:nvPicPr>
          <p:cNvPr id="123" name="Google Shape;123;p23"/>
          <p:cNvPicPr preferRelativeResize="0"/>
          <p:nvPr/>
        </p:nvPicPr>
        <p:blipFill>
          <a:blip r:embed="rId3">
            <a:alphaModFix/>
          </a:blip>
          <a:stretch>
            <a:fillRect/>
          </a:stretch>
        </p:blipFill>
        <p:spPr>
          <a:xfrm>
            <a:off x="256137" y="1465238"/>
            <a:ext cx="8351175" cy="3559125"/>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Times New Roman"/>
                <a:ea typeface="Times New Roman"/>
                <a:cs typeface="Times New Roman"/>
                <a:sym typeface="Times New Roman"/>
              </a:rPr>
              <a:t>Initialization vector generation:</a:t>
            </a:r>
            <a:endParaRPr>
              <a:latin typeface="Times New Roman"/>
              <a:ea typeface="Times New Roman"/>
              <a:cs typeface="Times New Roman"/>
              <a:sym typeface="Times New Roman"/>
            </a:endParaRPr>
          </a:p>
        </p:txBody>
      </p:sp>
      <p:sp>
        <p:nvSpPr>
          <p:cNvPr id="129" name="Google Shape;129;p24"/>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30" name="Google Shape;130;p24"/>
          <p:cNvPicPr preferRelativeResize="0"/>
          <p:nvPr/>
        </p:nvPicPr>
        <p:blipFill>
          <a:blip r:embed="rId3">
            <a:alphaModFix/>
          </a:blip>
          <a:stretch>
            <a:fillRect/>
          </a:stretch>
        </p:blipFill>
        <p:spPr>
          <a:xfrm>
            <a:off x="548625" y="1096700"/>
            <a:ext cx="8046750" cy="3604150"/>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Times New Roman"/>
                <a:ea typeface="Times New Roman"/>
                <a:cs typeface="Times New Roman"/>
                <a:sym typeface="Times New Roman"/>
              </a:rPr>
              <a:t>Segmentation of document:</a:t>
            </a:r>
            <a:endParaRPr>
              <a:latin typeface="Times New Roman"/>
              <a:ea typeface="Times New Roman"/>
              <a:cs typeface="Times New Roman"/>
              <a:sym typeface="Times New Roman"/>
            </a:endParaRPr>
          </a:p>
        </p:txBody>
      </p:sp>
      <p:sp>
        <p:nvSpPr>
          <p:cNvPr id="136" name="Google Shape;136;p25"/>
          <p:cNvSpPr txBox="1">
            <a:spLocks noGrp="1"/>
          </p:cNvSpPr>
          <p:nvPr>
            <p:ph type="body" idx="1"/>
          </p:nvPr>
        </p:nvSpPr>
        <p:spPr>
          <a:xfrm>
            <a:off x="311700" y="1228675"/>
            <a:ext cx="8520600" cy="343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37" name="Google Shape;137;p25"/>
          <p:cNvPicPr preferRelativeResize="0"/>
          <p:nvPr/>
        </p:nvPicPr>
        <p:blipFill>
          <a:blip r:embed="rId3">
            <a:alphaModFix/>
          </a:blip>
          <a:stretch>
            <a:fillRect/>
          </a:stretch>
        </p:blipFill>
        <p:spPr>
          <a:xfrm>
            <a:off x="645275" y="1093850"/>
            <a:ext cx="8136075" cy="3788975"/>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6"/>
          <p:cNvSpPr txBox="1">
            <a:spLocks noGrp="1"/>
          </p:cNvSpPr>
          <p:nvPr>
            <p:ph type="title"/>
          </p:nvPr>
        </p:nvSpPr>
        <p:spPr>
          <a:xfrm>
            <a:off x="311700" y="152575"/>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280">
                <a:latin typeface="Times New Roman"/>
                <a:ea typeface="Times New Roman"/>
                <a:cs typeface="Times New Roman"/>
                <a:sym typeface="Times New Roman"/>
              </a:rPr>
              <a:t>Module-2)</a:t>
            </a:r>
            <a:endParaRPr sz="3280">
              <a:latin typeface="Times New Roman"/>
              <a:ea typeface="Times New Roman"/>
              <a:cs typeface="Times New Roman"/>
              <a:sym typeface="Times New Roman"/>
            </a:endParaRPr>
          </a:p>
          <a:p>
            <a:pPr marL="0" lvl="0" indent="0" algn="l" rtl="0">
              <a:spcBef>
                <a:spcPts val="0"/>
              </a:spcBef>
              <a:spcAft>
                <a:spcPts val="0"/>
              </a:spcAft>
              <a:buSzPts val="990"/>
              <a:buNone/>
            </a:pPr>
            <a:r>
              <a:rPr lang="en" sz="3280">
                <a:latin typeface="Times New Roman"/>
                <a:ea typeface="Times New Roman"/>
                <a:cs typeface="Times New Roman"/>
                <a:sym typeface="Times New Roman"/>
              </a:rPr>
              <a:t>Cryptography Algorithm:</a:t>
            </a:r>
            <a:endParaRPr sz="3280">
              <a:latin typeface="Times New Roman"/>
              <a:ea typeface="Times New Roman"/>
              <a:cs typeface="Times New Roman"/>
              <a:sym typeface="Times New Roman"/>
            </a:endParaRPr>
          </a:p>
        </p:txBody>
      </p:sp>
      <p:sp>
        <p:nvSpPr>
          <p:cNvPr id="143" name="Google Shape;143;p26"/>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44" name="Google Shape;144;p26"/>
          <p:cNvPicPr preferRelativeResize="0"/>
          <p:nvPr/>
        </p:nvPicPr>
        <p:blipFill>
          <a:blip r:embed="rId3">
            <a:alphaModFix/>
          </a:blip>
          <a:stretch>
            <a:fillRect/>
          </a:stretch>
        </p:blipFill>
        <p:spPr>
          <a:xfrm>
            <a:off x="972600" y="1318600"/>
            <a:ext cx="6995150" cy="3404075"/>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7"/>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Times New Roman"/>
                <a:ea typeface="Times New Roman"/>
                <a:cs typeface="Times New Roman"/>
                <a:sym typeface="Times New Roman"/>
              </a:rPr>
              <a:t>Description and deliverables:</a:t>
            </a:r>
            <a:endParaRPr>
              <a:latin typeface="Times New Roman"/>
              <a:ea typeface="Times New Roman"/>
              <a:cs typeface="Times New Roman"/>
              <a:sym typeface="Times New Roman"/>
            </a:endParaRPr>
          </a:p>
        </p:txBody>
      </p:sp>
      <p:sp>
        <p:nvSpPr>
          <p:cNvPr id="150" name="Google Shape;150;p27"/>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p>
            <a:pPr marL="914400" lvl="1" indent="-349250" algn="l" rtl="0">
              <a:lnSpc>
                <a:spcPct val="100000"/>
              </a:lnSpc>
              <a:spcBef>
                <a:spcPts val="0"/>
              </a:spcBef>
              <a:spcAft>
                <a:spcPts val="0"/>
              </a:spcAft>
              <a:buClr>
                <a:srgbClr val="000000"/>
              </a:buClr>
              <a:buSzPts val="1900"/>
              <a:buFont typeface="Times New Roman"/>
              <a:buChar char="❏"/>
            </a:pPr>
            <a:r>
              <a:rPr lang="en" sz="1900">
                <a:solidFill>
                  <a:srgbClr val="000000"/>
                </a:solidFill>
                <a:latin typeface="Times New Roman"/>
                <a:ea typeface="Times New Roman"/>
                <a:cs typeface="Times New Roman"/>
                <a:sym typeface="Times New Roman"/>
              </a:rPr>
              <a:t>Three Cryptography algorithm such as blow fish, AES,Triple DES are implemented in this module in a for each part of the document separately</a:t>
            </a:r>
            <a:endParaRPr sz="1900">
              <a:solidFill>
                <a:srgbClr val="000000"/>
              </a:solidFill>
              <a:latin typeface="Times New Roman"/>
              <a:ea typeface="Times New Roman"/>
              <a:cs typeface="Times New Roman"/>
              <a:sym typeface="Times New Roman"/>
            </a:endParaRPr>
          </a:p>
          <a:p>
            <a:pPr marL="914400" lvl="1" indent="-349250" algn="l" rtl="0">
              <a:lnSpc>
                <a:spcPct val="100000"/>
              </a:lnSpc>
              <a:spcBef>
                <a:spcPts val="0"/>
              </a:spcBef>
              <a:spcAft>
                <a:spcPts val="0"/>
              </a:spcAft>
              <a:buClr>
                <a:srgbClr val="000000"/>
              </a:buClr>
              <a:buSzPts val="1900"/>
              <a:buFont typeface="Times New Roman"/>
              <a:buChar char="❏"/>
            </a:pPr>
            <a:r>
              <a:rPr lang="en" sz="1900">
                <a:solidFill>
                  <a:srgbClr val="000000"/>
                </a:solidFill>
                <a:latin typeface="Times New Roman"/>
                <a:ea typeface="Times New Roman"/>
                <a:cs typeface="Times New Roman"/>
                <a:sym typeface="Times New Roman"/>
              </a:rPr>
              <a:t>First the text sequence is applied to BlowFish algorithm along with the generated key  and Initialization vector to obtain a cipher text.</a:t>
            </a:r>
            <a:endParaRPr sz="1900">
              <a:solidFill>
                <a:srgbClr val="000000"/>
              </a:solidFill>
              <a:latin typeface="Times New Roman"/>
              <a:ea typeface="Times New Roman"/>
              <a:cs typeface="Times New Roman"/>
              <a:sym typeface="Times New Roman"/>
            </a:endParaRPr>
          </a:p>
          <a:p>
            <a:pPr marL="914400" lvl="1" indent="-349250" algn="l" rtl="0">
              <a:lnSpc>
                <a:spcPct val="100000"/>
              </a:lnSpc>
              <a:spcBef>
                <a:spcPts val="0"/>
              </a:spcBef>
              <a:spcAft>
                <a:spcPts val="0"/>
              </a:spcAft>
              <a:buClr>
                <a:srgbClr val="000000"/>
              </a:buClr>
              <a:buSzPts val="1900"/>
              <a:buFont typeface="Times New Roman"/>
              <a:buChar char="❏"/>
            </a:pPr>
            <a:r>
              <a:rPr lang="en" sz="1900">
                <a:solidFill>
                  <a:srgbClr val="000000"/>
                </a:solidFill>
                <a:latin typeface="Times New Roman"/>
                <a:ea typeface="Times New Roman"/>
                <a:cs typeface="Times New Roman"/>
                <a:sym typeface="Times New Roman"/>
              </a:rPr>
              <a:t>Similarly AES and TripleDES applied along with their keys and IV’s for 2nd and 3rd part of text document and corresponding Encrypted files are obtained.</a:t>
            </a:r>
            <a:endParaRPr sz="1900">
              <a:solidFill>
                <a:srgbClr val="000000"/>
              </a:solidFill>
              <a:latin typeface="Times New Roman"/>
              <a:ea typeface="Times New Roman"/>
              <a:cs typeface="Times New Roman"/>
              <a:sym typeface="Times New Roman"/>
            </a:endParaRPr>
          </a:p>
          <a:p>
            <a:pPr marL="914400" lvl="0" indent="0" algn="l" rtl="0">
              <a:lnSpc>
                <a:spcPct val="100000"/>
              </a:lnSpc>
              <a:spcBef>
                <a:spcPts val="1000"/>
              </a:spcBef>
              <a:spcAft>
                <a:spcPts val="0"/>
              </a:spcAft>
              <a:buNone/>
            </a:pPr>
            <a:endParaRPr sz="1900">
              <a:solidFill>
                <a:srgbClr val="000000"/>
              </a:solidFill>
              <a:latin typeface="Times New Roman"/>
              <a:ea typeface="Times New Roman"/>
              <a:cs typeface="Times New Roman"/>
              <a:sym typeface="Times New Roman"/>
            </a:endParaRPr>
          </a:p>
          <a:p>
            <a:pPr marL="914400" lvl="1" indent="-349250" algn="l" rtl="0">
              <a:lnSpc>
                <a:spcPct val="100000"/>
              </a:lnSpc>
              <a:spcBef>
                <a:spcPts val="1000"/>
              </a:spcBef>
              <a:spcAft>
                <a:spcPts val="0"/>
              </a:spcAft>
              <a:buClr>
                <a:srgbClr val="000000"/>
              </a:buClr>
              <a:buSzPts val="1900"/>
              <a:buFont typeface="Times New Roman"/>
              <a:buChar char="❏"/>
            </a:pPr>
            <a:r>
              <a:rPr lang="en" sz="1900" b="1">
                <a:solidFill>
                  <a:srgbClr val="000000"/>
                </a:solidFill>
                <a:latin typeface="Times New Roman"/>
                <a:ea typeface="Times New Roman"/>
                <a:cs typeface="Times New Roman"/>
                <a:sym typeface="Times New Roman"/>
              </a:rPr>
              <a:t>Input: </a:t>
            </a:r>
            <a:r>
              <a:rPr lang="en" sz="1900">
                <a:solidFill>
                  <a:srgbClr val="000000"/>
                </a:solidFill>
                <a:latin typeface="Times New Roman"/>
                <a:ea typeface="Times New Roman"/>
                <a:cs typeface="Times New Roman"/>
                <a:sym typeface="Times New Roman"/>
              </a:rPr>
              <a:t>Text sequence of 3 parts, keys and Initialization vectors</a:t>
            </a:r>
            <a:endParaRPr sz="1900">
              <a:solidFill>
                <a:srgbClr val="000000"/>
              </a:solidFill>
              <a:latin typeface="Times New Roman"/>
              <a:ea typeface="Times New Roman"/>
              <a:cs typeface="Times New Roman"/>
              <a:sym typeface="Times New Roman"/>
            </a:endParaRPr>
          </a:p>
          <a:p>
            <a:pPr marL="914400" lvl="1" indent="-336550" algn="l" rtl="0">
              <a:lnSpc>
                <a:spcPct val="100000"/>
              </a:lnSpc>
              <a:spcBef>
                <a:spcPts val="0"/>
              </a:spcBef>
              <a:spcAft>
                <a:spcPts val="0"/>
              </a:spcAft>
              <a:buSzPts val="1700"/>
              <a:buChar char="❏"/>
            </a:pPr>
            <a:r>
              <a:rPr lang="en" sz="1900" b="1">
                <a:solidFill>
                  <a:srgbClr val="000000"/>
                </a:solidFill>
                <a:latin typeface="Times New Roman"/>
                <a:ea typeface="Times New Roman"/>
                <a:cs typeface="Times New Roman"/>
                <a:sym typeface="Times New Roman"/>
              </a:rPr>
              <a:t>Output</a:t>
            </a:r>
            <a:r>
              <a:rPr lang="en" sz="1900">
                <a:solidFill>
                  <a:srgbClr val="000000"/>
                </a:solidFill>
                <a:latin typeface="Times New Roman"/>
                <a:ea typeface="Times New Roman"/>
                <a:cs typeface="Times New Roman"/>
                <a:sym typeface="Times New Roman"/>
              </a:rPr>
              <a:t>: Encrypted files-cipher text</a:t>
            </a:r>
            <a:r>
              <a:rPr lang="en" sz="1700">
                <a:solidFill>
                  <a:srgbClr val="3F3F3F"/>
                </a:solidFill>
                <a:latin typeface="Century Gothic"/>
                <a:ea typeface="Century Gothic"/>
                <a:cs typeface="Century Gothic"/>
                <a:sym typeface="Century Gothic"/>
              </a:rPr>
              <a:t>.</a:t>
            </a:r>
            <a:endParaRPr sz="1700">
              <a:solidFill>
                <a:srgbClr val="3F3F3F"/>
              </a:solidFill>
              <a:latin typeface="Century Gothic"/>
              <a:ea typeface="Century Gothic"/>
              <a:cs typeface="Century Gothic"/>
              <a:sym typeface="Century Gothic"/>
            </a:endParaRPr>
          </a:p>
          <a:p>
            <a:pPr marL="0" lvl="0" indent="0" algn="l" rtl="0">
              <a:spcBef>
                <a:spcPts val="0"/>
              </a:spcBef>
              <a:spcAft>
                <a:spcPts val="1200"/>
              </a:spcAft>
              <a:buNone/>
            </a:pPr>
            <a:endParaRPr sz="210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8"/>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Times New Roman"/>
                <a:ea typeface="Times New Roman"/>
                <a:cs typeface="Times New Roman"/>
                <a:sym typeface="Times New Roman"/>
              </a:rPr>
              <a:t>Pseudo code:</a:t>
            </a:r>
            <a:endParaRPr>
              <a:latin typeface="Times New Roman"/>
              <a:ea typeface="Times New Roman"/>
              <a:cs typeface="Times New Roman"/>
              <a:sym typeface="Times New Roman"/>
            </a:endParaRPr>
          </a:p>
        </p:txBody>
      </p:sp>
      <p:sp>
        <p:nvSpPr>
          <p:cNvPr id="156" name="Google Shape;156;p28"/>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b="1">
                <a:solidFill>
                  <a:schemeClr val="accent1"/>
                </a:solidFill>
                <a:latin typeface="Times New Roman"/>
                <a:ea typeface="Times New Roman"/>
                <a:cs typeface="Times New Roman"/>
                <a:sym typeface="Times New Roman"/>
              </a:rPr>
              <a:t>Blowfish </a:t>
            </a:r>
            <a:endParaRPr b="1">
              <a:solidFill>
                <a:schemeClr val="accent1"/>
              </a:solidFill>
              <a:latin typeface="Times New Roman"/>
              <a:ea typeface="Times New Roman"/>
              <a:cs typeface="Times New Roman"/>
              <a:sym typeface="Times New Roman"/>
            </a:endParaRPr>
          </a:p>
        </p:txBody>
      </p:sp>
      <p:pic>
        <p:nvPicPr>
          <p:cNvPr id="157" name="Google Shape;157;p28"/>
          <p:cNvPicPr preferRelativeResize="0"/>
          <p:nvPr/>
        </p:nvPicPr>
        <p:blipFill>
          <a:blip r:embed="rId3">
            <a:alphaModFix/>
          </a:blip>
          <a:stretch>
            <a:fillRect/>
          </a:stretch>
        </p:blipFill>
        <p:spPr>
          <a:xfrm>
            <a:off x="492879" y="1612100"/>
            <a:ext cx="7961197" cy="3340200"/>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9"/>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Times New Roman"/>
                <a:ea typeface="Times New Roman"/>
                <a:cs typeface="Times New Roman"/>
                <a:sym typeface="Times New Roman"/>
              </a:rPr>
              <a:t>Advanced Encryption Standard:</a:t>
            </a:r>
            <a:endParaRPr>
              <a:latin typeface="Times New Roman"/>
              <a:ea typeface="Times New Roman"/>
              <a:cs typeface="Times New Roman"/>
              <a:sym typeface="Times New Roman"/>
            </a:endParaRPr>
          </a:p>
        </p:txBody>
      </p:sp>
      <p:sp>
        <p:nvSpPr>
          <p:cNvPr id="163" name="Google Shape;163;p29"/>
          <p:cNvSpPr txBox="1">
            <a:spLocks noGrp="1"/>
          </p:cNvSpPr>
          <p:nvPr>
            <p:ph type="body" idx="1"/>
          </p:nvPr>
        </p:nvSpPr>
        <p:spPr>
          <a:xfrm>
            <a:off x="311700" y="1228675"/>
            <a:ext cx="8520600" cy="3503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64" name="Google Shape;164;p29"/>
          <p:cNvPicPr preferRelativeResize="0"/>
          <p:nvPr/>
        </p:nvPicPr>
        <p:blipFill>
          <a:blip r:embed="rId3">
            <a:alphaModFix/>
          </a:blip>
          <a:stretch>
            <a:fillRect/>
          </a:stretch>
        </p:blipFill>
        <p:spPr>
          <a:xfrm>
            <a:off x="425584" y="1228675"/>
            <a:ext cx="8056517" cy="3417025"/>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0"/>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Times New Roman"/>
                <a:ea typeface="Times New Roman"/>
                <a:cs typeface="Times New Roman"/>
                <a:sym typeface="Times New Roman"/>
              </a:rPr>
              <a:t>Triple Data encryption Standard</a:t>
            </a:r>
            <a:endParaRPr>
              <a:latin typeface="Times New Roman"/>
              <a:ea typeface="Times New Roman"/>
              <a:cs typeface="Times New Roman"/>
              <a:sym typeface="Times New Roman"/>
            </a:endParaRPr>
          </a:p>
        </p:txBody>
      </p:sp>
      <p:sp>
        <p:nvSpPr>
          <p:cNvPr id="170" name="Google Shape;170;p30"/>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71" name="Google Shape;171;p30"/>
          <p:cNvPicPr preferRelativeResize="0"/>
          <p:nvPr/>
        </p:nvPicPr>
        <p:blipFill>
          <a:blip r:embed="rId3">
            <a:alphaModFix/>
          </a:blip>
          <a:stretch>
            <a:fillRect/>
          </a:stretch>
        </p:blipFill>
        <p:spPr>
          <a:xfrm>
            <a:off x="264950" y="1093850"/>
            <a:ext cx="8460301" cy="3825200"/>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1"/>
          <p:cNvSpPr txBox="1">
            <a:spLocks noGrp="1"/>
          </p:cNvSpPr>
          <p:nvPr>
            <p:ph type="title"/>
          </p:nvPr>
        </p:nvSpPr>
        <p:spPr>
          <a:xfrm>
            <a:off x="271925" y="133875"/>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380">
                <a:latin typeface="Times New Roman"/>
                <a:ea typeface="Times New Roman"/>
                <a:cs typeface="Times New Roman"/>
                <a:sym typeface="Times New Roman"/>
              </a:rPr>
              <a:t>Module-3)</a:t>
            </a:r>
            <a:endParaRPr sz="3380">
              <a:latin typeface="Times New Roman"/>
              <a:ea typeface="Times New Roman"/>
              <a:cs typeface="Times New Roman"/>
              <a:sym typeface="Times New Roman"/>
            </a:endParaRPr>
          </a:p>
          <a:p>
            <a:pPr marL="0" lvl="0" indent="0" algn="l" rtl="0">
              <a:spcBef>
                <a:spcPts val="0"/>
              </a:spcBef>
              <a:spcAft>
                <a:spcPts val="0"/>
              </a:spcAft>
              <a:buSzPts val="990"/>
              <a:buNone/>
            </a:pPr>
            <a:r>
              <a:rPr lang="en" sz="3380">
                <a:latin typeface="Times New Roman"/>
                <a:ea typeface="Times New Roman"/>
                <a:cs typeface="Times New Roman"/>
                <a:sym typeface="Times New Roman"/>
              </a:rPr>
              <a:t>Steganography and Key transfer</a:t>
            </a:r>
            <a:endParaRPr sz="3380">
              <a:latin typeface="Times New Roman"/>
              <a:ea typeface="Times New Roman"/>
              <a:cs typeface="Times New Roman"/>
              <a:sym typeface="Times New Roman"/>
            </a:endParaRPr>
          </a:p>
        </p:txBody>
      </p:sp>
      <p:sp>
        <p:nvSpPr>
          <p:cNvPr id="177" name="Google Shape;177;p31"/>
          <p:cNvSpPr txBox="1">
            <a:spLocks noGrp="1"/>
          </p:cNvSpPr>
          <p:nvPr>
            <p:ph type="body" idx="1"/>
          </p:nvPr>
        </p:nvSpPr>
        <p:spPr>
          <a:xfrm>
            <a:off x="311700" y="994875"/>
            <a:ext cx="85206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78" name="Google Shape;178;p31"/>
          <p:cNvPicPr preferRelativeResize="0"/>
          <p:nvPr/>
        </p:nvPicPr>
        <p:blipFill>
          <a:blip r:embed="rId3">
            <a:alphaModFix/>
          </a:blip>
          <a:stretch>
            <a:fillRect/>
          </a:stretch>
        </p:blipFill>
        <p:spPr>
          <a:xfrm>
            <a:off x="729450" y="1290550"/>
            <a:ext cx="7268900" cy="3245050"/>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Times New Roman"/>
                <a:ea typeface="Times New Roman"/>
                <a:cs typeface="Times New Roman"/>
                <a:sym typeface="Times New Roman"/>
              </a:rPr>
              <a:t>Overall Objective:</a:t>
            </a:r>
            <a:endParaRPr>
              <a:latin typeface="Times New Roman"/>
              <a:ea typeface="Times New Roman"/>
              <a:cs typeface="Times New Roman"/>
              <a:sym typeface="Times New Roman"/>
            </a:endParaRPr>
          </a:p>
        </p:txBody>
      </p:sp>
      <p:sp>
        <p:nvSpPr>
          <p:cNvPr id="63" name="Google Shape;63;p14"/>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accent1"/>
              </a:buClr>
              <a:buSzPts val="1800"/>
              <a:buFont typeface="Times New Roman"/>
              <a:buChar char="➔"/>
            </a:pPr>
            <a:r>
              <a:rPr lang="en">
                <a:solidFill>
                  <a:schemeClr val="accent1"/>
                </a:solidFill>
                <a:latin typeface="Times New Roman"/>
                <a:ea typeface="Times New Roman"/>
                <a:cs typeface="Times New Roman"/>
                <a:sym typeface="Times New Roman"/>
              </a:rPr>
              <a:t>The main objective of this project is to build a Hybrid Crypto-system that secures data on multiple layers and also ensures security of keys.</a:t>
            </a:r>
            <a:endParaRPr>
              <a:solidFill>
                <a:schemeClr val="accent1"/>
              </a:solidFill>
              <a:latin typeface="Times New Roman"/>
              <a:ea typeface="Times New Roman"/>
              <a:cs typeface="Times New Roman"/>
              <a:sym typeface="Times New Roman"/>
            </a:endParaRPr>
          </a:p>
          <a:p>
            <a:pPr marL="457200" lvl="0" indent="-342900" algn="l" rtl="0">
              <a:spcBef>
                <a:spcPts val="0"/>
              </a:spcBef>
              <a:spcAft>
                <a:spcPts val="0"/>
              </a:spcAft>
              <a:buClr>
                <a:schemeClr val="accent1"/>
              </a:buClr>
              <a:buSzPts val="1800"/>
              <a:buFont typeface="Times New Roman"/>
              <a:buChar char="➔"/>
            </a:pPr>
            <a:r>
              <a:rPr lang="en">
                <a:solidFill>
                  <a:schemeClr val="accent1"/>
                </a:solidFill>
                <a:latin typeface="Times New Roman"/>
                <a:ea typeface="Times New Roman"/>
                <a:cs typeface="Times New Roman"/>
                <a:sym typeface="Times New Roman"/>
              </a:rPr>
              <a:t>The Hybrid cryptosystem also securely stores the keys so that they don’t lead to any vulnerabilities. </a:t>
            </a:r>
            <a:endParaRPr>
              <a:solidFill>
                <a:schemeClr val="accent1"/>
              </a:solidFill>
              <a:latin typeface="Times New Roman"/>
              <a:ea typeface="Times New Roman"/>
              <a:cs typeface="Times New Roman"/>
              <a:sym typeface="Times New Roman"/>
            </a:endParaRPr>
          </a:p>
          <a:p>
            <a:pPr marL="457200" lvl="0" indent="-342900" algn="l" rtl="0">
              <a:spcBef>
                <a:spcPts val="0"/>
              </a:spcBef>
              <a:spcAft>
                <a:spcPts val="0"/>
              </a:spcAft>
              <a:buClr>
                <a:schemeClr val="accent1"/>
              </a:buClr>
              <a:buSzPts val="1800"/>
              <a:buFont typeface="Times New Roman"/>
              <a:buChar char="➔"/>
            </a:pPr>
            <a:r>
              <a:rPr lang="en">
                <a:solidFill>
                  <a:schemeClr val="accent1"/>
                </a:solidFill>
                <a:latin typeface="Times New Roman"/>
                <a:ea typeface="Times New Roman"/>
                <a:cs typeface="Times New Roman"/>
                <a:sym typeface="Times New Roman"/>
              </a:rPr>
              <a:t>To create a crypto-system that provides excellent security without compromising on performance and speed.</a:t>
            </a:r>
            <a:endParaRPr>
              <a:solidFill>
                <a:schemeClr val="accent1"/>
              </a:solidFill>
              <a:latin typeface="Times New Roman"/>
              <a:ea typeface="Times New Roman"/>
              <a:cs typeface="Times New Roman"/>
              <a:sym typeface="Times New Roman"/>
            </a:endParaRPr>
          </a:p>
          <a:p>
            <a:pPr marL="457200" lvl="0" indent="-342900" algn="l" rtl="0">
              <a:spcBef>
                <a:spcPts val="0"/>
              </a:spcBef>
              <a:spcAft>
                <a:spcPts val="0"/>
              </a:spcAft>
              <a:buClr>
                <a:schemeClr val="accent1"/>
              </a:buClr>
              <a:buSzPts val="1800"/>
              <a:buFont typeface="Times New Roman"/>
              <a:buChar char="➔"/>
            </a:pPr>
            <a:r>
              <a:rPr lang="en">
                <a:solidFill>
                  <a:schemeClr val="accent1"/>
                </a:solidFill>
                <a:latin typeface="Times New Roman"/>
                <a:ea typeface="Times New Roman"/>
                <a:cs typeface="Times New Roman"/>
                <a:sym typeface="Times New Roman"/>
              </a:rPr>
              <a:t>To overcome the performance-security tradeoffs of cryptographic algorithms when used separately.</a:t>
            </a:r>
            <a:endParaRPr>
              <a:solidFill>
                <a:schemeClr val="accent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Times New Roman"/>
                <a:ea typeface="Times New Roman"/>
                <a:cs typeface="Times New Roman"/>
                <a:sym typeface="Times New Roman"/>
              </a:rPr>
              <a:t>Description and Deliverables:</a:t>
            </a:r>
            <a:endParaRPr>
              <a:latin typeface="Times New Roman"/>
              <a:ea typeface="Times New Roman"/>
              <a:cs typeface="Times New Roman"/>
              <a:sym typeface="Times New Roman"/>
            </a:endParaRPr>
          </a:p>
        </p:txBody>
      </p:sp>
      <p:sp>
        <p:nvSpPr>
          <p:cNvPr id="184" name="Google Shape;184;p32"/>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p>
            <a:pPr marL="457200" lvl="0" indent="-340677" algn="l" rtl="0">
              <a:lnSpc>
                <a:spcPct val="90000"/>
              </a:lnSpc>
              <a:spcBef>
                <a:spcPts val="0"/>
              </a:spcBef>
              <a:spcAft>
                <a:spcPts val="0"/>
              </a:spcAft>
              <a:buClr>
                <a:srgbClr val="000000"/>
              </a:buClr>
              <a:buSzPts val="1765"/>
              <a:buFont typeface="Times New Roman"/>
              <a:buChar char="❏"/>
            </a:pPr>
            <a:r>
              <a:rPr lang="en" sz="1765">
                <a:solidFill>
                  <a:srgbClr val="000000"/>
                </a:solidFill>
                <a:latin typeface="Times New Roman"/>
                <a:ea typeface="Times New Roman"/>
                <a:cs typeface="Times New Roman"/>
                <a:sym typeface="Times New Roman"/>
              </a:rPr>
              <a:t>Least significant  bit steganography technique is used to with a selected cover image.</a:t>
            </a:r>
            <a:endParaRPr sz="1765">
              <a:solidFill>
                <a:srgbClr val="000000"/>
              </a:solidFill>
              <a:latin typeface="Times New Roman"/>
              <a:ea typeface="Times New Roman"/>
              <a:cs typeface="Times New Roman"/>
              <a:sym typeface="Times New Roman"/>
            </a:endParaRPr>
          </a:p>
          <a:p>
            <a:pPr marL="457200" lvl="0" indent="0" algn="l" rtl="0">
              <a:lnSpc>
                <a:spcPct val="90000"/>
              </a:lnSpc>
              <a:spcBef>
                <a:spcPts val="0"/>
              </a:spcBef>
              <a:spcAft>
                <a:spcPts val="0"/>
              </a:spcAft>
              <a:buNone/>
            </a:pPr>
            <a:endParaRPr sz="1765">
              <a:solidFill>
                <a:srgbClr val="000000"/>
              </a:solidFill>
              <a:latin typeface="Times New Roman"/>
              <a:ea typeface="Times New Roman"/>
              <a:cs typeface="Times New Roman"/>
              <a:sym typeface="Times New Roman"/>
            </a:endParaRPr>
          </a:p>
          <a:p>
            <a:pPr marL="457200" lvl="0" indent="-340677" algn="l" rtl="0">
              <a:lnSpc>
                <a:spcPct val="90000"/>
              </a:lnSpc>
              <a:spcBef>
                <a:spcPts val="1000"/>
              </a:spcBef>
              <a:spcAft>
                <a:spcPts val="0"/>
              </a:spcAft>
              <a:buClr>
                <a:srgbClr val="000000"/>
              </a:buClr>
              <a:buSzPts val="1765"/>
              <a:buFont typeface="Times New Roman"/>
              <a:buChar char="❏"/>
            </a:pPr>
            <a:r>
              <a:rPr lang="en" sz="1765">
                <a:solidFill>
                  <a:srgbClr val="000000"/>
                </a:solidFill>
                <a:latin typeface="Times New Roman"/>
                <a:ea typeface="Times New Roman"/>
                <a:cs typeface="Times New Roman"/>
                <a:sym typeface="Times New Roman"/>
              </a:rPr>
              <a:t>The keys  and initialization vectors used in crypto-algorithms are combined using AES algorithm by password obtained from the user and hidden in the image using a cover image PNG file</a:t>
            </a:r>
            <a:endParaRPr sz="1765">
              <a:solidFill>
                <a:srgbClr val="000000"/>
              </a:solidFill>
              <a:latin typeface="Times New Roman"/>
              <a:ea typeface="Times New Roman"/>
              <a:cs typeface="Times New Roman"/>
              <a:sym typeface="Times New Roman"/>
            </a:endParaRPr>
          </a:p>
          <a:p>
            <a:pPr marL="457200" lvl="0" indent="-340677" algn="l" rtl="0">
              <a:lnSpc>
                <a:spcPct val="90000"/>
              </a:lnSpc>
              <a:spcBef>
                <a:spcPts val="0"/>
              </a:spcBef>
              <a:spcAft>
                <a:spcPts val="0"/>
              </a:spcAft>
              <a:buClr>
                <a:srgbClr val="000000"/>
              </a:buClr>
              <a:buSzPts val="1765"/>
              <a:buFont typeface="Times New Roman"/>
              <a:buChar char="❏"/>
            </a:pPr>
            <a:r>
              <a:rPr lang="en" sz="1765">
                <a:solidFill>
                  <a:srgbClr val="000000"/>
                </a:solidFill>
                <a:latin typeface="Times New Roman"/>
                <a:ea typeface="Times New Roman"/>
                <a:cs typeface="Times New Roman"/>
                <a:sym typeface="Times New Roman"/>
              </a:rPr>
              <a:t>The stegano-image where the keys are hidden in the least significant bit of the image along with the encrypted file is compressed into a single file send to the receiver in email.</a:t>
            </a:r>
            <a:endParaRPr sz="1765">
              <a:solidFill>
                <a:srgbClr val="000000"/>
              </a:solidFill>
              <a:latin typeface="Times New Roman"/>
              <a:ea typeface="Times New Roman"/>
              <a:cs typeface="Times New Roman"/>
              <a:sym typeface="Times New Roman"/>
            </a:endParaRPr>
          </a:p>
          <a:p>
            <a:pPr marL="457200" lvl="0" indent="0" algn="l" rtl="0">
              <a:lnSpc>
                <a:spcPct val="90000"/>
              </a:lnSpc>
              <a:spcBef>
                <a:spcPts val="1000"/>
              </a:spcBef>
              <a:spcAft>
                <a:spcPts val="0"/>
              </a:spcAft>
              <a:buNone/>
            </a:pPr>
            <a:endParaRPr sz="1765">
              <a:solidFill>
                <a:srgbClr val="000000"/>
              </a:solidFill>
              <a:latin typeface="Times New Roman"/>
              <a:ea typeface="Times New Roman"/>
              <a:cs typeface="Times New Roman"/>
              <a:sym typeface="Times New Roman"/>
            </a:endParaRPr>
          </a:p>
          <a:p>
            <a:pPr marL="457200" lvl="0" indent="-340677" algn="l" rtl="0">
              <a:lnSpc>
                <a:spcPct val="90000"/>
              </a:lnSpc>
              <a:spcBef>
                <a:spcPts val="1000"/>
              </a:spcBef>
              <a:spcAft>
                <a:spcPts val="0"/>
              </a:spcAft>
              <a:buClr>
                <a:srgbClr val="000000"/>
              </a:buClr>
              <a:buSzPts val="1765"/>
              <a:buFont typeface="Times New Roman"/>
              <a:buChar char="❏"/>
            </a:pPr>
            <a:r>
              <a:rPr lang="en" sz="1765" b="1">
                <a:solidFill>
                  <a:srgbClr val="000000"/>
                </a:solidFill>
                <a:latin typeface="Times New Roman"/>
                <a:ea typeface="Times New Roman"/>
                <a:cs typeface="Times New Roman"/>
                <a:sym typeface="Times New Roman"/>
              </a:rPr>
              <a:t>Input: </a:t>
            </a:r>
            <a:r>
              <a:rPr lang="en" sz="1765">
                <a:solidFill>
                  <a:srgbClr val="000000"/>
                </a:solidFill>
                <a:latin typeface="Times New Roman"/>
                <a:ea typeface="Times New Roman"/>
                <a:cs typeface="Times New Roman"/>
                <a:sym typeface="Times New Roman"/>
              </a:rPr>
              <a:t>Encrypted files, keys,IV vector,Image.</a:t>
            </a:r>
            <a:endParaRPr sz="1765" b="1">
              <a:solidFill>
                <a:srgbClr val="000000"/>
              </a:solidFill>
              <a:latin typeface="Times New Roman"/>
              <a:ea typeface="Times New Roman"/>
              <a:cs typeface="Times New Roman"/>
              <a:sym typeface="Times New Roman"/>
            </a:endParaRPr>
          </a:p>
          <a:p>
            <a:pPr marL="457200" lvl="0" indent="-340677" algn="l" rtl="0">
              <a:lnSpc>
                <a:spcPct val="90000"/>
              </a:lnSpc>
              <a:spcBef>
                <a:spcPts val="0"/>
              </a:spcBef>
              <a:spcAft>
                <a:spcPts val="0"/>
              </a:spcAft>
              <a:buClr>
                <a:srgbClr val="000000"/>
              </a:buClr>
              <a:buSzPts val="1765"/>
              <a:buFont typeface="Times New Roman"/>
              <a:buChar char="❏"/>
            </a:pPr>
            <a:r>
              <a:rPr lang="en" sz="1765" b="1">
                <a:solidFill>
                  <a:srgbClr val="000000"/>
                </a:solidFill>
                <a:latin typeface="Times New Roman"/>
                <a:ea typeface="Times New Roman"/>
                <a:cs typeface="Times New Roman"/>
                <a:sym typeface="Times New Roman"/>
              </a:rPr>
              <a:t>Output: </a:t>
            </a:r>
            <a:r>
              <a:rPr lang="en" sz="1765">
                <a:solidFill>
                  <a:srgbClr val="000000"/>
                </a:solidFill>
                <a:latin typeface="Times New Roman"/>
                <a:ea typeface="Times New Roman"/>
                <a:cs typeface="Times New Roman"/>
                <a:sym typeface="Times New Roman"/>
              </a:rPr>
              <a:t>Compressed ZIP file-Enc files and encoded image.</a:t>
            </a:r>
            <a:endParaRPr sz="1765" b="1">
              <a:solidFill>
                <a:srgbClr val="000000"/>
              </a:solidFill>
              <a:latin typeface="Times New Roman"/>
              <a:ea typeface="Times New Roman"/>
              <a:cs typeface="Times New Roman"/>
              <a:sym typeface="Times New Roman"/>
            </a:endParaRPr>
          </a:p>
          <a:p>
            <a:pPr marL="457200" lvl="0" indent="0" algn="l" rtl="0">
              <a:lnSpc>
                <a:spcPct val="105000"/>
              </a:lnSpc>
              <a:spcBef>
                <a:spcPts val="0"/>
              </a:spcBef>
              <a:spcAft>
                <a:spcPts val="1200"/>
              </a:spcAft>
              <a:buNone/>
            </a:pPr>
            <a:endParaRPr sz="1765">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3"/>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Times New Roman"/>
                <a:ea typeface="Times New Roman"/>
                <a:cs typeface="Times New Roman"/>
                <a:sym typeface="Times New Roman"/>
              </a:rPr>
              <a:t>Pseudo Code:</a:t>
            </a:r>
            <a:endParaRPr>
              <a:latin typeface="Times New Roman"/>
              <a:ea typeface="Times New Roman"/>
              <a:cs typeface="Times New Roman"/>
              <a:sym typeface="Times New Roman"/>
            </a:endParaRPr>
          </a:p>
        </p:txBody>
      </p:sp>
      <p:sp>
        <p:nvSpPr>
          <p:cNvPr id="190" name="Google Shape;190;p33"/>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b="1">
                <a:solidFill>
                  <a:schemeClr val="accent1"/>
                </a:solidFill>
                <a:latin typeface="Times New Roman"/>
                <a:ea typeface="Times New Roman"/>
                <a:cs typeface="Times New Roman"/>
                <a:sym typeface="Times New Roman"/>
              </a:rPr>
              <a:t>AES encryption of keys</a:t>
            </a:r>
            <a:endParaRPr b="1">
              <a:solidFill>
                <a:schemeClr val="accent1"/>
              </a:solidFill>
              <a:latin typeface="Times New Roman"/>
              <a:ea typeface="Times New Roman"/>
              <a:cs typeface="Times New Roman"/>
              <a:sym typeface="Times New Roman"/>
            </a:endParaRPr>
          </a:p>
        </p:txBody>
      </p:sp>
      <p:pic>
        <p:nvPicPr>
          <p:cNvPr id="191" name="Google Shape;191;p33"/>
          <p:cNvPicPr preferRelativeResize="0"/>
          <p:nvPr/>
        </p:nvPicPr>
        <p:blipFill>
          <a:blip r:embed="rId3">
            <a:alphaModFix/>
          </a:blip>
          <a:stretch>
            <a:fillRect/>
          </a:stretch>
        </p:blipFill>
        <p:spPr>
          <a:xfrm>
            <a:off x="311700" y="1684951"/>
            <a:ext cx="8563174" cy="2609174"/>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Times New Roman"/>
                <a:ea typeface="Times New Roman"/>
                <a:cs typeface="Times New Roman"/>
                <a:sym typeface="Times New Roman"/>
              </a:rPr>
              <a:t>Lsb steganography:</a:t>
            </a:r>
            <a:endParaRPr>
              <a:latin typeface="Times New Roman"/>
              <a:ea typeface="Times New Roman"/>
              <a:cs typeface="Times New Roman"/>
              <a:sym typeface="Times New Roman"/>
            </a:endParaRPr>
          </a:p>
        </p:txBody>
      </p:sp>
      <p:sp>
        <p:nvSpPr>
          <p:cNvPr id="197" name="Google Shape;197;p34"/>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98" name="Google Shape;198;p34"/>
          <p:cNvPicPr preferRelativeResize="0"/>
          <p:nvPr/>
        </p:nvPicPr>
        <p:blipFill>
          <a:blip r:embed="rId3">
            <a:alphaModFix/>
          </a:blip>
          <a:stretch>
            <a:fillRect/>
          </a:stretch>
        </p:blipFill>
        <p:spPr>
          <a:xfrm>
            <a:off x="476950" y="1163475"/>
            <a:ext cx="8252426" cy="3157700"/>
          </a:xfrm>
          <a:prstGeom prst="rect">
            <a:avLst/>
          </a:prstGeom>
          <a:noFill/>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04" name="Google Shape;204;p35"/>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05" name="Google Shape;205;p35"/>
          <p:cNvPicPr preferRelativeResize="0"/>
          <p:nvPr/>
        </p:nvPicPr>
        <p:blipFill>
          <a:blip r:embed="rId3">
            <a:alphaModFix/>
          </a:blip>
          <a:stretch>
            <a:fillRect/>
          </a:stretch>
        </p:blipFill>
        <p:spPr>
          <a:xfrm>
            <a:off x="311700" y="598525"/>
            <a:ext cx="8584826" cy="3832001"/>
          </a:xfrm>
          <a:prstGeom prst="rect">
            <a:avLst/>
          </a:prstGeom>
          <a:noFill/>
          <a:ln>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6"/>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Times New Roman"/>
                <a:ea typeface="Times New Roman"/>
                <a:cs typeface="Times New Roman"/>
                <a:sym typeface="Times New Roman"/>
              </a:rPr>
              <a:t>Compression of encrypted Files and Images:</a:t>
            </a:r>
            <a:endParaRPr>
              <a:latin typeface="Times New Roman"/>
              <a:ea typeface="Times New Roman"/>
              <a:cs typeface="Times New Roman"/>
              <a:sym typeface="Times New Roman"/>
            </a:endParaRPr>
          </a:p>
        </p:txBody>
      </p:sp>
      <p:sp>
        <p:nvSpPr>
          <p:cNvPr id="211" name="Google Shape;211;p36"/>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12" name="Google Shape;212;p36"/>
          <p:cNvPicPr preferRelativeResize="0"/>
          <p:nvPr/>
        </p:nvPicPr>
        <p:blipFill>
          <a:blip r:embed="rId3">
            <a:alphaModFix/>
          </a:blip>
          <a:stretch>
            <a:fillRect/>
          </a:stretch>
        </p:blipFill>
        <p:spPr>
          <a:xfrm>
            <a:off x="452525" y="1763325"/>
            <a:ext cx="8238951" cy="2805550"/>
          </a:xfrm>
          <a:prstGeom prst="rect">
            <a:avLst/>
          </a:prstGeom>
          <a:noFill/>
          <a:ln>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7"/>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SzPct val="32142"/>
              <a:buNone/>
            </a:pPr>
            <a:r>
              <a:rPr lang="en" sz="3080">
                <a:latin typeface="Times New Roman"/>
                <a:ea typeface="Times New Roman"/>
                <a:cs typeface="Times New Roman"/>
                <a:sym typeface="Times New Roman"/>
              </a:rPr>
              <a:t>Module-4)</a:t>
            </a:r>
            <a:endParaRPr sz="3080">
              <a:latin typeface="Times New Roman"/>
              <a:ea typeface="Times New Roman"/>
              <a:cs typeface="Times New Roman"/>
              <a:sym typeface="Times New Roman"/>
            </a:endParaRPr>
          </a:p>
          <a:p>
            <a:pPr marL="0" lvl="0" indent="0" algn="l" rtl="0">
              <a:spcBef>
                <a:spcPts val="0"/>
              </a:spcBef>
              <a:spcAft>
                <a:spcPts val="0"/>
              </a:spcAft>
              <a:buSzPct val="32142"/>
              <a:buNone/>
            </a:pPr>
            <a:r>
              <a:rPr lang="en" sz="3080">
                <a:latin typeface="Times New Roman"/>
                <a:ea typeface="Times New Roman"/>
                <a:cs typeface="Times New Roman"/>
                <a:sym typeface="Times New Roman"/>
              </a:rPr>
              <a:t>Decryption and Extraction:</a:t>
            </a:r>
            <a:endParaRPr sz="3080">
              <a:latin typeface="Times New Roman"/>
              <a:ea typeface="Times New Roman"/>
              <a:cs typeface="Times New Roman"/>
              <a:sym typeface="Times New Roman"/>
            </a:endParaRPr>
          </a:p>
        </p:txBody>
      </p:sp>
      <p:sp>
        <p:nvSpPr>
          <p:cNvPr id="218" name="Google Shape;218;p37"/>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19" name="Google Shape;219;p37"/>
          <p:cNvPicPr preferRelativeResize="0"/>
          <p:nvPr/>
        </p:nvPicPr>
        <p:blipFill>
          <a:blip r:embed="rId3">
            <a:alphaModFix/>
          </a:blip>
          <a:stretch>
            <a:fillRect/>
          </a:stretch>
        </p:blipFill>
        <p:spPr>
          <a:xfrm>
            <a:off x="561125" y="1458875"/>
            <a:ext cx="7523800" cy="3067400"/>
          </a:xfrm>
          <a:prstGeom prst="rect">
            <a:avLst/>
          </a:prstGeom>
          <a:no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8"/>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Times New Roman"/>
                <a:ea typeface="Times New Roman"/>
                <a:cs typeface="Times New Roman"/>
                <a:sym typeface="Times New Roman"/>
              </a:rPr>
              <a:t>Description and Deliverables:</a:t>
            </a:r>
            <a:endParaRPr>
              <a:latin typeface="Times New Roman"/>
              <a:ea typeface="Times New Roman"/>
              <a:cs typeface="Times New Roman"/>
              <a:sym typeface="Times New Roman"/>
            </a:endParaRPr>
          </a:p>
        </p:txBody>
      </p:sp>
      <p:sp>
        <p:nvSpPr>
          <p:cNvPr id="225" name="Google Shape;225;p38"/>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p>
            <a:pPr marL="342900" lvl="0" indent="-329882" algn="l" rtl="0">
              <a:lnSpc>
                <a:spcPct val="80000"/>
              </a:lnSpc>
              <a:spcBef>
                <a:spcPts val="0"/>
              </a:spcBef>
              <a:spcAft>
                <a:spcPts val="0"/>
              </a:spcAft>
              <a:buClr>
                <a:srgbClr val="000000"/>
              </a:buClr>
              <a:buSzPts val="1595"/>
              <a:buFont typeface="Times New Roman"/>
              <a:buChar char="❏"/>
            </a:pPr>
            <a:r>
              <a:rPr lang="en" sz="1595">
                <a:solidFill>
                  <a:srgbClr val="000000"/>
                </a:solidFill>
                <a:latin typeface="Times New Roman"/>
                <a:ea typeface="Times New Roman"/>
                <a:cs typeface="Times New Roman"/>
                <a:sym typeface="Times New Roman"/>
              </a:rPr>
              <a:t>The compressed File is unzipped to obtain encoded stegano image and Encrypted files.</a:t>
            </a:r>
            <a:endParaRPr sz="1595">
              <a:solidFill>
                <a:srgbClr val="000000"/>
              </a:solidFill>
              <a:latin typeface="Times New Roman"/>
              <a:ea typeface="Times New Roman"/>
              <a:cs typeface="Times New Roman"/>
              <a:sym typeface="Times New Roman"/>
            </a:endParaRPr>
          </a:p>
          <a:p>
            <a:pPr marL="342900" lvl="0" indent="0" algn="l" rtl="0">
              <a:lnSpc>
                <a:spcPct val="80000"/>
              </a:lnSpc>
              <a:spcBef>
                <a:spcPts val="0"/>
              </a:spcBef>
              <a:spcAft>
                <a:spcPts val="0"/>
              </a:spcAft>
              <a:buNone/>
            </a:pPr>
            <a:endParaRPr sz="1595">
              <a:solidFill>
                <a:srgbClr val="000000"/>
              </a:solidFill>
              <a:latin typeface="Times New Roman"/>
              <a:ea typeface="Times New Roman"/>
              <a:cs typeface="Times New Roman"/>
              <a:sym typeface="Times New Roman"/>
            </a:endParaRPr>
          </a:p>
          <a:p>
            <a:pPr marL="342900" lvl="0" indent="-329882" algn="l" rtl="0">
              <a:lnSpc>
                <a:spcPct val="80000"/>
              </a:lnSpc>
              <a:spcBef>
                <a:spcPts val="0"/>
              </a:spcBef>
              <a:spcAft>
                <a:spcPts val="0"/>
              </a:spcAft>
              <a:buClr>
                <a:srgbClr val="000000"/>
              </a:buClr>
              <a:buSzPts val="1595"/>
              <a:buFont typeface="Times New Roman"/>
              <a:buChar char="❏"/>
            </a:pPr>
            <a:r>
              <a:rPr lang="en" sz="1595">
                <a:solidFill>
                  <a:srgbClr val="000000"/>
                </a:solidFill>
                <a:latin typeface="Times New Roman"/>
                <a:ea typeface="Times New Roman"/>
                <a:cs typeface="Times New Roman"/>
                <a:sym typeface="Times New Roman"/>
              </a:rPr>
              <a:t>The Stegano-image received is decrypted using AES Decryption with the password to obtain the combined keys.</a:t>
            </a:r>
            <a:endParaRPr sz="1595">
              <a:solidFill>
                <a:srgbClr val="000000"/>
              </a:solidFill>
              <a:latin typeface="Times New Roman"/>
              <a:ea typeface="Times New Roman"/>
              <a:cs typeface="Times New Roman"/>
              <a:sym typeface="Times New Roman"/>
            </a:endParaRPr>
          </a:p>
          <a:p>
            <a:pPr marL="342900" lvl="0" indent="-329882" algn="l" rtl="0">
              <a:lnSpc>
                <a:spcPct val="80000"/>
              </a:lnSpc>
              <a:spcBef>
                <a:spcPts val="1000"/>
              </a:spcBef>
              <a:spcAft>
                <a:spcPts val="0"/>
              </a:spcAft>
              <a:buClr>
                <a:srgbClr val="000000"/>
              </a:buClr>
              <a:buSzPts val="1595"/>
              <a:buFont typeface="Times New Roman"/>
              <a:buChar char="❏"/>
            </a:pPr>
            <a:r>
              <a:rPr lang="en" sz="1595">
                <a:solidFill>
                  <a:srgbClr val="000000"/>
                </a:solidFill>
                <a:latin typeface="Times New Roman"/>
                <a:ea typeface="Times New Roman"/>
                <a:cs typeface="Times New Roman"/>
                <a:sym typeface="Times New Roman"/>
              </a:rPr>
              <a:t>The keys are separated and given to encrypted files  of Blowfish,AES AND TripleDES separately  to decrypt the file into 3 parts.</a:t>
            </a:r>
            <a:endParaRPr sz="1595">
              <a:solidFill>
                <a:srgbClr val="000000"/>
              </a:solidFill>
              <a:latin typeface="Times New Roman"/>
              <a:ea typeface="Times New Roman"/>
              <a:cs typeface="Times New Roman"/>
              <a:sym typeface="Times New Roman"/>
            </a:endParaRPr>
          </a:p>
          <a:p>
            <a:pPr marL="342900" lvl="0" indent="-329882" algn="l" rtl="0">
              <a:lnSpc>
                <a:spcPct val="80000"/>
              </a:lnSpc>
              <a:spcBef>
                <a:spcPts val="1000"/>
              </a:spcBef>
              <a:spcAft>
                <a:spcPts val="0"/>
              </a:spcAft>
              <a:buClr>
                <a:srgbClr val="000000"/>
              </a:buClr>
              <a:buSzPts val="1595"/>
              <a:buFont typeface="Times New Roman"/>
              <a:buChar char="❏"/>
            </a:pPr>
            <a:r>
              <a:rPr lang="en" sz="1595">
                <a:solidFill>
                  <a:srgbClr val="000000"/>
                </a:solidFill>
                <a:latin typeface="Times New Roman"/>
                <a:ea typeface="Times New Roman"/>
                <a:cs typeface="Times New Roman"/>
                <a:sym typeface="Times New Roman"/>
              </a:rPr>
              <a:t>The Decrypted files are merged to Obtain the original document</a:t>
            </a:r>
            <a:endParaRPr sz="1595">
              <a:solidFill>
                <a:srgbClr val="000000"/>
              </a:solidFill>
              <a:latin typeface="Times New Roman"/>
              <a:ea typeface="Times New Roman"/>
              <a:cs typeface="Times New Roman"/>
              <a:sym typeface="Times New Roman"/>
            </a:endParaRPr>
          </a:p>
          <a:p>
            <a:pPr marL="342900" lvl="0" indent="0" algn="l" rtl="0">
              <a:lnSpc>
                <a:spcPct val="80000"/>
              </a:lnSpc>
              <a:spcBef>
                <a:spcPts val="1000"/>
              </a:spcBef>
              <a:spcAft>
                <a:spcPts val="0"/>
              </a:spcAft>
              <a:buNone/>
            </a:pPr>
            <a:endParaRPr sz="1595">
              <a:solidFill>
                <a:srgbClr val="000000"/>
              </a:solidFill>
              <a:latin typeface="Times New Roman"/>
              <a:ea typeface="Times New Roman"/>
              <a:cs typeface="Times New Roman"/>
              <a:sym typeface="Times New Roman"/>
            </a:endParaRPr>
          </a:p>
          <a:p>
            <a:pPr marL="342900" lvl="0" indent="0" algn="l" rtl="0">
              <a:lnSpc>
                <a:spcPct val="80000"/>
              </a:lnSpc>
              <a:spcBef>
                <a:spcPts val="1000"/>
              </a:spcBef>
              <a:spcAft>
                <a:spcPts val="0"/>
              </a:spcAft>
              <a:buNone/>
            </a:pPr>
            <a:endParaRPr sz="1595">
              <a:solidFill>
                <a:srgbClr val="000000"/>
              </a:solidFill>
              <a:latin typeface="Times New Roman"/>
              <a:ea typeface="Times New Roman"/>
              <a:cs typeface="Times New Roman"/>
              <a:sym typeface="Times New Roman"/>
            </a:endParaRPr>
          </a:p>
          <a:p>
            <a:pPr marL="342900" lvl="0" indent="0" algn="l" rtl="0">
              <a:lnSpc>
                <a:spcPct val="80000"/>
              </a:lnSpc>
              <a:spcBef>
                <a:spcPts val="1000"/>
              </a:spcBef>
              <a:spcAft>
                <a:spcPts val="0"/>
              </a:spcAft>
              <a:buNone/>
            </a:pPr>
            <a:endParaRPr sz="1595">
              <a:solidFill>
                <a:srgbClr val="000000"/>
              </a:solidFill>
              <a:latin typeface="Times New Roman"/>
              <a:ea typeface="Times New Roman"/>
              <a:cs typeface="Times New Roman"/>
              <a:sym typeface="Times New Roman"/>
            </a:endParaRPr>
          </a:p>
          <a:p>
            <a:pPr marL="342900" lvl="0" indent="-329882" algn="l" rtl="0">
              <a:lnSpc>
                <a:spcPct val="80000"/>
              </a:lnSpc>
              <a:spcBef>
                <a:spcPts val="1000"/>
              </a:spcBef>
              <a:spcAft>
                <a:spcPts val="0"/>
              </a:spcAft>
              <a:buClr>
                <a:srgbClr val="000000"/>
              </a:buClr>
              <a:buSzPts val="1595"/>
              <a:buFont typeface="Times New Roman"/>
              <a:buChar char="❏"/>
            </a:pPr>
            <a:r>
              <a:rPr lang="en" sz="1595" b="1">
                <a:solidFill>
                  <a:srgbClr val="000000"/>
                </a:solidFill>
                <a:latin typeface="Times New Roman"/>
                <a:ea typeface="Times New Roman"/>
                <a:cs typeface="Times New Roman"/>
                <a:sym typeface="Times New Roman"/>
              </a:rPr>
              <a:t>Input:</a:t>
            </a:r>
            <a:r>
              <a:rPr lang="en" sz="1595">
                <a:solidFill>
                  <a:srgbClr val="000000"/>
                </a:solidFill>
                <a:latin typeface="Times New Roman"/>
                <a:ea typeface="Times New Roman"/>
                <a:cs typeface="Times New Roman"/>
                <a:sym typeface="Times New Roman"/>
              </a:rPr>
              <a:t> Compressed File-containing encoded image and encrypted file.</a:t>
            </a:r>
            <a:endParaRPr sz="1595">
              <a:solidFill>
                <a:srgbClr val="000000"/>
              </a:solidFill>
              <a:latin typeface="Times New Roman"/>
              <a:ea typeface="Times New Roman"/>
              <a:cs typeface="Times New Roman"/>
              <a:sym typeface="Times New Roman"/>
            </a:endParaRPr>
          </a:p>
          <a:p>
            <a:pPr marL="342900" lvl="0" indent="-329882" algn="l" rtl="0">
              <a:lnSpc>
                <a:spcPct val="80000"/>
              </a:lnSpc>
              <a:spcBef>
                <a:spcPts val="1000"/>
              </a:spcBef>
              <a:spcAft>
                <a:spcPts val="0"/>
              </a:spcAft>
              <a:buClr>
                <a:srgbClr val="000000"/>
              </a:buClr>
              <a:buSzPts val="1595"/>
              <a:buFont typeface="Times New Roman"/>
              <a:buChar char="❏"/>
            </a:pPr>
            <a:r>
              <a:rPr lang="en" sz="1595" b="1">
                <a:solidFill>
                  <a:srgbClr val="000000"/>
                </a:solidFill>
                <a:latin typeface="Times New Roman"/>
                <a:ea typeface="Times New Roman"/>
                <a:cs typeface="Times New Roman"/>
                <a:sym typeface="Times New Roman"/>
              </a:rPr>
              <a:t>Output: </a:t>
            </a:r>
            <a:r>
              <a:rPr lang="en" sz="1595">
                <a:solidFill>
                  <a:srgbClr val="000000"/>
                </a:solidFill>
                <a:latin typeface="Times New Roman"/>
                <a:ea typeface="Times New Roman"/>
                <a:cs typeface="Times New Roman"/>
                <a:sym typeface="Times New Roman"/>
              </a:rPr>
              <a:t> decrypted original file.</a:t>
            </a:r>
            <a:endParaRPr sz="1595">
              <a:solidFill>
                <a:srgbClr val="000000"/>
              </a:solidFill>
              <a:latin typeface="Times New Roman"/>
              <a:ea typeface="Times New Roman"/>
              <a:cs typeface="Times New Roman"/>
              <a:sym typeface="Times New Roman"/>
            </a:endParaRPr>
          </a:p>
          <a:p>
            <a:pPr marL="342900" lvl="0" indent="0" algn="l" rtl="0">
              <a:lnSpc>
                <a:spcPct val="95000"/>
              </a:lnSpc>
              <a:spcBef>
                <a:spcPts val="0"/>
              </a:spcBef>
              <a:spcAft>
                <a:spcPts val="1200"/>
              </a:spcAft>
              <a:buNone/>
            </a:pPr>
            <a:endParaRPr sz="1595">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9"/>
          <p:cNvSpPr txBox="1">
            <a:spLocks noGrp="1"/>
          </p:cNvSpPr>
          <p:nvPr>
            <p:ph type="title"/>
          </p:nvPr>
        </p:nvSpPr>
        <p:spPr>
          <a:xfrm>
            <a:off x="274288" y="59050"/>
            <a:ext cx="8520600" cy="567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Times New Roman"/>
                <a:ea typeface="Times New Roman"/>
                <a:cs typeface="Times New Roman"/>
                <a:sym typeface="Times New Roman"/>
              </a:rPr>
              <a:t>Pseudo code:</a:t>
            </a:r>
            <a:endParaRPr>
              <a:latin typeface="Times New Roman"/>
              <a:ea typeface="Times New Roman"/>
              <a:cs typeface="Times New Roman"/>
              <a:sym typeface="Times New Roman"/>
            </a:endParaRPr>
          </a:p>
          <a:p>
            <a:pPr marL="0" lvl="0" indent="0" algn="l" rtl="0">
              <a:spcBef>
                <a:spcPts val="0"/>
              </a:spcBef>
              <a:spcAft>
                <a:spcPts val="0"/>
              </a:spcAft>
              <a:buNone/>
            </a:pPr>
            <a:r>
              <a:rPr lang="en" sz="2977">
                <a:latin typeface="Times New Roman"/>
                <a:ea typeface="Times New Roman"/>
                <a:cs typeface="Times New Roman"/>
                <a:sym typeface="Times New Roman"/>
              </a:rPr>
              <a:t>Obtain keys from stegano-image:</a:t>
            </a:r>
            <a:endParaRPr sz="2977">
              <a:latin typeface="Times New Roman"/>
              <a:ea typeface="Times New Roman"/>
              <a:cs typeface="Times New Roman"/>
              <a:sym typeface="Times New Roman"/>
            </a:endParaRPr>
          </a:p>
        </p:txBody>
      </p:sp>
      <p:sp>
        <p:nvSpPr>
          <p:cNvPr id="231" name="Google Shape;231;p39"/>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32" name="Google Shape;232;p39"/>
          <p:cNvPicPr preferRelativeResize="0"/>
          <p:nvPr/>
        </p:nvPicPr>
        <p:blipFill>
          <a:blip r:embed="rId3">
            <a:alphaModFix/>
          </a:blip>
          <a:stretch>
            <a:fillRect/>
          </a:stretch>
        </p:blipFill>
        <p:spPr>
          <a:xfrm>
            <a:off x="352475" y="1276525"/>
            <a:ext cx="8364225" cy="2590450"/>
          </a:xfrm>
          <a:prstGeom prst="rect">
            <a:avLst/>
          </a:prstGeom>
          <a:noFill/>
          <a:ln>
            <a:noFill/>
          </a:ln>
        </p:spPr>
      </p:pic>
      <p:pic>
        <p:nvPicPr>
          <p:cNvPr id="233" name="Google Shape;233;p39"/>
          <p:cNvPicPr preferRelativeResize="0"/>
          <p:nvPr/>
        </p:nvPicPr>
        <p:blipFill>
          <a:blip r:embed="rId4">
            <a:alphaModFix/>
          </a:blip>
          <a:stretch>
            <a:fillRect/>
          </a:stretch>
        </p:blipFill>
        <p:spPr>
          <a:xfrm>
            <a:off x="352488" y="3757450"/>
            <a:ext cx="8364199" cy="1086800"/>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0"/>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780">
                <a:latin typeface="Times New Roman"/>
                <a:ea typeface="Times New Roman"/>
                <a:cs typeface="Times New Roman"/>
                <a:sym typeface="Times New Roman"/>
              </a:rPr>
              <a:t>AES Decryption to obtain Individual keys:</a:t>
            </a:r>
            <a:endParaRPr sz="2780">
              <a:latin typeface="Times New Roman"/>
              <a:ea typeface="Times New Roman"/>
              <a:cs typeface="Times New Roman"/>
              <a:sym typeface="Times New Roman"/>
            </a:endParaRPr>
          </a:p>
        </p:txBody>
      </p:sp>
      <p:sp>
        <p:nvSpPr>
          <p:cNvPr id="239" name="Google Shape;239;p40"/>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b="1"/>
          </a:p>
        </p:txBody>
      </p:sp>
      <p:pic>
        <p:nvPicPr>
          <p:cNvPr id="240" name="Google Shape;240;p40"/>
          <p:cNvPicPr preferRelativeResize="0"/>
          <p:nvPr/>
        </p:nvPicPr>
        <p:blipFill rotWithShape="1">
          <a:blip r:embed="rId3">
            <a:alphaModFix/>
          </a:blip>
          <a:srcRect t="-12940" r="3053" b="12940"/>
          <a:stretch/>
        </p:blipFill>
        <p:spPr>
          <a:xfrm>
            <a:off x="397950" y="1093850"/>
            <a:ext cx="8140251" cy="1224275"/>
          </a:xfrm>
          <a:prstGeom prst="rect">
            <a:avLst/>
          </a:prstGeom>
          <a:noFill/>
          <a:ln>
            <a:noFill/>
          </a:ln>
        </p:spPr>
      </p:pic>
      <p:pic>
        <p:nvPicPr>
          <p:cNvPr id="241" name="Google Shape;241;p40"/>
          <p:cNvPicPr preferRelativeResize="0"/>
          <p:nvPr/>
        </p:nvPicPr>
        <p:blipFill rotWithShape="1">
          <a:blip r:embed="rId4">
            <a:alphaModFix/>
          </a:blip>
          <a:srcRect t="-4118" b="10292"/>
          <a:stretch/>
        </p:blipFill>
        <p:spPr>
          <a:xfrm>
            <a:off x="397950" y="2225250"/>
            <a:ext cx="8140251" cy="2558726"/>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1"/>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3480">
                <a:latin typeface="Times New Roman"/>
                <a:ea typeface="Times New Roman"/>
                <a:cs typeface="Times New Roman"/>
                <a:sym typeface="Times New Roman"/>
              </a:rPr>
              <a:t>Decryption of data-eg:Blowfish</a:t>
            </a:r>
            <a:endParaRPr sz="3480">
              <a:latin typeface="Times New Roman"/>
              <a:ea typeface="Times New Roman"/>
              <a:cs typeface="Times New Roman"/>
              <a:sym typeface="Times New Roman"/>
            </a:endParaRPr>
          </a:p>
        </p:txBody>
      </p:sp>
      <p:sp>
        <p:nvSpPr>
          <p:cNvPr id="247" name="Google Shape;247;p41"/>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48" name="Google Shape;248;p41"/>
          <p:cNvPicPr preferRelativeResize="0"/>
          <p:nvPr/>
        </p:nvPicPr>
        <p:blipFill>
          <a:blip r:embed="rId3">
            <a:alphaModFix/>
          </a:blip>
          <a:stretch>
            <a:fillRect/>
          </a:stretch>
        </p:blipFill>
        <p:spPr>
          <a:xfrm>
            <a:off x="383175" y="1281200"/>
            <a:ext cx="8449126" cy="2282525"/>
          </a:xfrm>
          <a:prstGeom prst="rect">
            <a:avLst/>
          </a:prstGeom>
          <a:noFill/>
          <a:ln>
            <a:noFill/>
          </a:ln>
        </p:spPr>
      </p:pic>
      <p:pic>
        <p:nvPicPr>
          <p:cNvPr id="249" name="Google Shape;249;p41"/>
          <p:cNvPicPr preferRelativeResize="0"/>
          <p:nvPr/>
        </p:nvPicPr>
        <p:blipFill>
          <a:blip r:embed="rId4">
            <a:alphaModFix/>
          </a:blip>
          <a:stretch>
            <a:fillRect/>
          </a:stretch>
        </p:blipFill>
        <p:spPr>
          <a:xfrm>
            <a:off x="383163" y="3455459"/>
            <a:ext cx="8449126" cy="913016"/>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Times New Roman"/>
                <a:ea typeface="Times New Roman"/>
                <a:cs typeface="Times New Roman"/>
                <a:sym typeface="Times New Roman"/>
              </a:rPr>
              <a:t>Introduction:</a:t>
            </a:r>
            <a:endParaRPr>
              <a:latin typeface="Times New Roman"/>
              <a:ea typeface="Times New Roman"/>
              <a:cs typeface="Times New Roman"/>
              <a:sym typeface="Times New Roman"/>
            </a:endParaRPr>
          </a:p>
        </p:txBody>
      </p:sp>
      <p:sp>
        <p:nvSpPr>
          <p:cNvPr id="69" name="Google Shape;69;p15"/>
          <p:cNvSpPr txBox="1">
            <a:spLocks noGrp="1"/>
          </p:cNvSpPr>
          <p:nvPr>
            <p:ph type="body" idx="1"/>
          </p:nvPr>
        </p:nvSpPr>
        <p:spPr>
          <a:xfrm>
            <a:off x="311700" y="1228675"/>
            <a:ext cx="8520600" cy="3543900"/>
          </a:xfrm>
          <a:prstGeom prst="rect">
            <a:avLst/>
          </a:prstGeom>
        </p:spPr>
        <p:txBody>
          <a:bodyPr spcFirstLastPara="1" wrap="square" lIns="91425" tIns="91425" rIns="91425" bIns="91425" anchor="t" anchorCtr="0">
            <a:noAutofit/>
          </a:bodyPr>
          <a:lstStyle/>
          <a:p>
            <a:pPr marL="457200" lvl="0" indent="0" algn="l" rtl="0">
              <a:lnSpc>
                <a:spcPct val="90000"/>
              </a:lnSpc>
              <a:spcBef>
                <a:spcPts val="0"/>
              </a:spcBef>
              <a:spcAft>
                <a:spcPts val="0"/>
              </a:spcAft>
              <a:buSzPts val="935"/>
              <a:buNone/>
            </a:pPr>
            <a:r>
              <a:rPr lang="en" sz="1729">
                <a:solidFill>
                  <a:schemeClr val="accent1"/>
                </a:solidFill>
                <a:latin typeface="Times New Roman"/>
                <a:ea typeface="Times New Roman"/>
                <a:cs typeface="Times New Roman"/>
                <a:sym typeface="Times New Roman"/>
              </a:rPr>
              <a:t>The widen handling of  digital  media  for  information  transmission  through  secure  and  unsecured  channels  exposes messages sent via networks to intruders or third parties. Encryption  of  messages  in  this  modern  age  of  technology  becomes necessary  for ensuring that data sent via communications channels become protected and made difficult for deciphering. Enormous  number  of  transfer  of  data  and  information  takes  place  through  internet,  which  is  considered  to be most efficient though it’s definitely a public access medium.  Therefore  to  counterpart  this  weakness,  many  researchers have come up  with efficient algorithms to encrypt this information from plain text into ciphers.  In information  security,  encryption  is  the process of  transforming information using an algorithm to make it unreadable  to  anyone  except  those  possessing  special  knowledge, usually  referred  to  as  a key.  The result  of  the  process  is  encrypted  information.  The  reverse  process  is  referred  to  as decryption. Single cryptosystems are now a days cracked with latest hardware capabilities so a hybrid system is proposed in this paper.</a:t>
            </a:r>
            <a:endParaRPr sz="1729">
              <a:solidFill>
                <a:schemeClr val="accent1"/>
              </a:solidFill>
              <a:latin typeface="Times New Roman"/>
              <a:ea typeface="Times New Roman"/>
              <a:cs typeface="Times New Roman"/>
              <a:sym typeface="Times New Roman"/>
            </a:endParaRPr>
          </a:p>
          <a:p>
            <a:pPr marL="342900" lvl="0" indent="-228600" algn="l" rtl="0">
              <a:lnSpc>
                <a:spcPct val="90000"/>
              </a:lnSpc>
              <a:spcBef>
                <a:spcPts val="1000"/>
              </a:spcBef>
              <a:spcAft>
                <a:spcPts val="0"/>
              </a:spcAft>
              <a:buClr>
                <a:srgbClr val="000000"/>
              </a:buClr>
              <a:buSzPts val="935"/>
              <a:buFont typeface="Arial"/>
              <a:buNone/>
            </a:pPr>
            <a:endParaRPr sz="1729">
              <a:solidFill>
                <a:srgbClr val="3F3F3F"/>
              </a:solidFill>
              <a:latin typeface="Times New Roman"/>
              <a:ea typeface="Times New Roman"/>
              <a:cs typeface="Times New Roman"/>
              <a:sym typeface="Times New Roman"/>
            </a:endParaRPr>
          </a:p>
          <a:p>
            <a:pPr marL="0" lvl="0" indent="0" algn="l" rtl="0">
              <a:lnSpc>
                <a:spcPct val="105000"/>
              </a:lnSpc>
              <a:spcBef>
                <a:spcPts val="0"/>
              </a:spcBef>
              <a:spcAft>
                <a:spcPts val="1200"/>
              </a:spcAft>
              <a:buSzPts val="935"/>
              <a:buNone/>
            </a:pPr>
            <a:endParaRPr sz="153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2"/>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Times New Roman"/>
                <a:ea typeface="Times New Roman"/>
                <a:cs typeface="Times New Roman"/>
                <a:sym typeface="Times New Roman"/>
              </a:rPr>
              <a:t>Merging of Cipher text </a:t>
            </a:r>
            <a:endParaRPr>
              <a:latin typeface="Times New Roman"/>
              <a:ea typeface="Times New Roman"/>
              <a:cs typeface="Times New Roman"/>
              <a:sym typeface="Times New Roman"/>
            </a:endParaRPr>
          </a:p>
        </p:txBody>
      </p:sp>
      <p:sp>
        <p:nvSpPr>
          <p:cNvPr id="255" name="Google Shape;255;p42"/>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56" name="Google Shape;256;p42"/>
          <p:cNvPicPr preferRelativeResize="0"/>
          <p:nvPr/>
        </p:nvPicPr>
        <p:blipFill>
          <a:blip r:embed="rId3">
            <a:alphaModFix/>
          </a:blip>
          <a:stretch>
            <a:fillRect/>
          </a:stretch>
        </p:blipFill>
        <p:spPr>
          <a:xfrm>
            <a:off x="311700" y="1318600"/>
            <a:ext cx="8382876" cy="2478250"/>
          </a:xfrm>
          <a:prstGeom prst="rect">
            <a:avLst/>
          </a:prstGeom>
          <a:noFill/>
          <a:ln>
            <a:no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3"/>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Times New Roman"/>
                <a:ea typeface="Times New Roman"/>
                <a:cs typeface="Times New Roman"/>
                <a:sym typeface="Times New Roman"/>
              </a:rPr>
              <a:t>Implementation:</a:t>
            </a:r>
            <a:endParaRPr>
              <a:latin typeface="Times New Roman"/>
              <a:ea typeface="Times New Roman"/>
              <a:cs typeface="Times New Roman"/>
              <a:sym typeface="Times New Roman"/>
            </a:endParaRPr>
          </a:p>
        </p:txBody>
      </p:sp>
      <p:sp>
        <p:nvSpPr>
          <p:cNvPr id="262" name="Google Shape;262;p43"/>
          <p:cNvSpPr txBox="1">
            <a:spLocks noGrp="1"/>
          </p:cNvSpPr>
          <p:nvPr>
            <p:ph type="body" idx="1"/>
          </p:nvPr>
        </p:nvSpPr>
        <p:spPr>
          <a:xfrm>
            <a:off x="311700" y="1004250"/>
            <a:ext cx="8520600" cy="377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accent1"/>
                </a:solidFill>
                <a:latin typeface="Times New Roman"/>
                <a:ea typeface="Times New Roman"/>
                <a:cs typeface="Times New Roman"/>
                <a:sym typeface="Times New Roman"/>
              </a:rPr>
              <a:t>Key and Initial Vector Generation:</a:t>
            </a:r>
            <a:endParaRPr>
              <a:solidFill>
                <a:schemeClr val="accent1"/>
              </a:solidFill>
              <a:latin typeface="Times New Roman"/>
              <a:ea typeface="Times New Roman"/>
              <a:cs typeface="Times New Roman"/>
              <a:sym typeface="Times New Roman"/>
            </a:endParaRPr>
          </a:p>
          <a:p>
            <a:pPr marL="0" lvl="0" indent="0" algn="l" rtl="0">
              <a:spcBef>
                <a:spcPts val="1200"/>
              </a:spcBef>
              <a:spcAft>
                <a:spcPts val="1200"/>
              </a:spcAft>
              <a:buNone/>
            </a:pPr>
            <a:endParaRPr>
              <a:solidFill>
                <a:schemeClr val="accent1"/>
              </a:solidFill>
              <a:latin typeface="Times New Roman"/>
              <a:ea typeface="Times New Roman"/>
              <a:cs typeface="Times New Roman"/>
              <a:sym typeface="Times New Roman"/>
            </a:endParaRPr>
          </a:p>
        </p:txBody>
      </p:sp>
      <p:pic>
        <p:nvPicPr>
          <p:cNvPr id="263" name="Google Shape;263;p43"/>
          <p:cNvPicPr preferRelativeResize="0"/>
          <p:nvPr/>
        </p:nvPicPr>
        <p:blipFill>
          <a:blip r:embed="rId3">
            <a:alphaModFix/>
          </a:blip>
          <a:stretch>
            <a:fillRect/>
          </a:stretch>
        </p:blipFill>
        <p:spPr>
          <a:xfrm>
            <a:off x="311700" y="1476449"/>
            <a:ext cx="8520600" cy="2002425"/>
          </a:xfrm>
          <a:prstGeom prst="rect">
            <a:avLst/>
          </a:prstGeom>
          <a:noFill/>
          <a:ln>
            <a:noFill/>
          </a:ln>
        </p:spPr>
      </p:pic>
      <p:pic>
        <p:nvPicPr>
          <p:cNvPr id="264" name="Google Shape;264;p43"/>
          <p:cNvPicPr preferRelativeResize="0"/>
          <p:nvPr/>
        </p:nvPicPr>
        <p:blipFill rotWithShape="1">
          <a:blip r:embed="rId4">
            <a:alphaModFix/>
          </a:blip>
          <a:srcRect t="63566" r="6820"/>
          <a:stretch/>
        </p:blipFill>
        <p:spPr>
          <a:xfrm>
            <a:off x="311700" y="3600450"/>
            <a:ext cx="8520600" cy="1412125"/>
          </a:xfrm>
          <a:prstGeom prst="rect">
            <a:avLst/>
          </a:prstGeom>
          <a:noFill/>
          <a:ln>
            <a:noFill/>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Times New Roman"/>
                <a:ea typeface="Times New Roman"/>
                <a:cs typeface="Times New Roman"/>
                <a:sym typeface="Times New Roman"/>
              </a:rPr>
              <a:t>Data Segmentation:</a:t>
            </a:r>
            <a:endParaRPr>
              <a:latin typeface="Times New Roman"/>
              <a:ea typeface="Times New Roman"/>
              <a:cs typeface="Times New Roman"/>
              <a:sym typeface="Times New Roman"/>
            </a:endParaRPr>
          </a:p>
        </p:txBody>
      </p:sp>
      <p:sp>
        <p:nvSpPr>
          <p:cNvPr id="270" name="Google Shape;270;p44"/>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000">
                <a:solidFill>
                  <a:schemeClr val="accent1"/>
                </a:solidFill>
                <a:latin typeface="Times New Roman"/>
                <a:ea typeface="Times New Roman"/>
                <a:cs typeface="Times New Roman"/>
                <a:sym typeface="Times New Roman"/>
              </a:rPr>
              <a:t>Data converted to text format:</a:t>
            </a:r>
            <a:endParaRPr sz="2000">
              <a:solidFill>
                <a:schemeClr val="accent1"/>
              </a:solidFill>
              <a:latin typeface="Times New Roman"/>
              <a:ea typeface="Times New Roman"/>
              <a:cs typeface="Times New Roman"/>
              <a:sym typeface="Times New Roman"/>
            </a:endParaRPr>
          </a:p>
        </p:txBody>
      </p:sp>
      <p:pic>
        <p:nvPicPr>
          <p:cNvPr id="271" name="Google Shape;271;p44"/>
          <p:cNvPicPr preferRelativeResize="0"/>
          <p:nvPr/>
        </p:nvPicPr>
        <p:blipFill>
          <a:blip r:embed="rId3">
            <a:alphaModFix/>
          </a:blip>
          <a:stretch>
            <a:fillRect/>
          </a:stretch>
        </p:blipFill>
        <p:spPr>
          <a:xfrm>
            <a:off x="635925" y="1660175"/>
            <a:ext cx="7369225" cy="2908700"/>
          </a:xfrm>
          <a:prstGeom prst="rect">
            <a:avLst/>
          </a:prstGeom>
          <a:noFill/>
          <a:ln>
            <a:noFill/>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5"/>
          <p:cNvSpPr txBox="1">
            <a:spLocks noGrp="1"/>
          </p:cNvSpPr>
          <p:nvPr>
            <p:ph type="title"/>
          </p:nvPr>
        </p:nvSpPr>
        <p:spPr>
          <a:xfrm>
            <a:off x="311700" y="124500"/>
            <a:ext cx="8520600" cy="474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Times New Roman"/>
                <a:ea typeface="Times New Roman"/>
                <a:cs typeface="Times New Roman"/>
                <a:sym typeface="Times New Roman"/>
              </a:rPr>
              <a:t>Splitted to 3 parts</a:t>
            </a:r>
            <a:endParaRPr>
              <a:latin typeface="Times New Roman"/>
              <a:ea typeface="Times New Roman"/>
              <a:cs typeface="Times New Roman"/>
              <a:sym typeface="Times New Roman"/>
            </a:endParaRPr>
          </a:p>
        </p:txBody>
      </p:sp>
      <p:sp>
        <p:nvSpPr>
          <p:cNvPr id="277" name="Google Shape;277;p45"/>
          <p:cNvSpPr txBox="1">
            <a:spLocks noGrp="1"/>
          </p:cNvSpPr>
          <p:nvPr>
            <p:ph type="body" idx="1"/>
          </p:nvPr>
        </p:nvSpPr>
        <p:spPr>
          <a:xfrm>
            <a:off x="311700" y="869725"/>
            <a:ext cx="8520600" cy="4049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78" name="Google Shape;278;p45"/>
          <p:cNvPicPr preferRelativeResize="0"/>
          <p:nvPr/>
        </p:nvPicPr>
        <p:blipFill rotWithShape="1">
          <a:blip r:embed="rId3">
            <a:alphaModFix/>
          </a:blip>
          <a:srcRect b="24488"/>
          <a:stretch/>
        </p:blipFill>
        <p:spPr>
          <a:xfrm>
            <a:off x="361587" y="872100"/>
            <a:ext cx="8420824" cy="1248400"/>
          </a:xfrm>
          <a:prstGeom prst="rect">
            <a:avLst/>
          </a:prstGeom>
          <a:noFill/>
          <a:ln>
            <a:noFill/>
          </a:ln>
        </p:spPr>
      </p:pic>
      <p:pic>
        <p:nvPicPr>
          <p:cNvPr id="279" name="Google Shape;279;p45"/>
          <p:cNvPicPr preferRelativeResize="0"/>
          <p:nvPr/>
        </p:nvPicPr>
        <p:blipFill rotWithShape="1">
          <a:blip r:embed="rId4">
            <a:alphaModFix/>
          </a:blip>
          <a:srcRect t="2548" r="-310" b="26068"/>
          <a:stretch/>
        </p:blipFill>
        <p:spPr>
          <a:xfrm>
            <a:off x="361575" y="2300600"/>
            <a:ext cx="8420824" cy="1248400"/>
          </a:xfrm>
          <a:prstGeom prst="rect">
            <a:avLst/>
          </a:prstGeom>
          <a:noFill/>
          <a:ln>
            <a:noFill/>
          </a:ln>
        </p:spPr>
      </p:pic>
      <p:pic>
        <p:nvPicPr>
          <p:cNvPr id="280" name="Google Shape;280;p45"/>
          <p:cNvPicPr preferRelativeResize="0"/>
          <p:nvPr/>
        </p:nvPicPr>
        <p:blipFill rotWithShape="1">
          <a:blip r:embed="rId5">
            <a:alphaModFix/>
          </a:blip>
          <a:srcRect b="21160"/>
          <a:stretch/>
        </p:blipFill>
        <p:spPr>
          <a:xfrm>
            <a:off x="370988" y="3729100"/>
            <a:ext cx="8401994" cy="1248400"/>
          </a:xfrm>
          <a:prstGeom prst="rect">
            <a:avLst/>
          </a:prstGeom>
          <a:noFill/>
          <a:ln>
            <a:noFill/>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6"/>
          <p:cNvSpPr txBox="1">
            <a:spLocks noGrp="1"/>
          </p:cNvSpPr>
          <p:nvPr>
            <p:ph type="title"/>
          </p:nvPr>
        </p:nvSpPr>
        <p:spPr>
          <a:xfrm>
            <a:off x="311700" y="-37425"/>
            <a:ext cx="8520600" cy="963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879">
                <a:latin typeface="Times New Roman"/>
                <a:ea typeface="Times New Roman"/>
                <a:cs typeface="Times New Roman"/>
                <a:sym typeface="Times New Roman"/>
              </a:rPr>
              <a:t>Blowfish encryption:</a:t>
            </a:r>
            <a:endParaRPr sz="1879">
              <a:latin typeface="Times New Roman"/>
              <a:ea typeface="Times New Roman"/>
              <a:cs typeface="Times New Roman"/>
              <a:sym typeface="Times New Roman"/>
            </a:endParaRPr>
          </a:p>
        </p:txBody>
      </p:sp>
      <p:sp>
        <p:nvSpPr>
          <p:cNvPr id="286" name="Google Shape;286;p46"/>
          <p:cNvSpPr txBox="1">
            <a:spLocks noGrp="1"/>
          </p:cNvSpPr>
          <p:nvPr>
            <p:ph type="body" idx="1"/>
          </p:nvPr>
        </p:nvSpPr>
        <p:spPr>
          <a:xfrm>
            <a:off x="311700" y="1228675"/>
            <a:ext cx="8520600" cy="3634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b="1">
              <a:solidFill>
                <a:schemeClr val="accent1"/>
              </a:solidFill>
              <a:latin typeface="Times New Roman"/>
              <a:ea typeface="Times New Roman"/>
              <a:cs typeface="Times New Roman"/>
              <a:sym typeface="Times New Roman"/>
            </a:endParaRPr>
          </a:p>
          <a:p>
            <a:pPr marL="0" lvl="0" indent="0" algn="l" rtl="0">
              <a:spcBef>
                <a:spcPts val="1200"/>
              </a:spcBef>
              <a:spcAft>
                <a:spcPts val="0"/>
              </a:spcAft>
              <a:buNone/>
            </a:pPr>
            <a:r>
              <a:rPr lang="en" b="1">
                <a:solidFill>
                  <a:schemeClr val="accent1"/>
                </a:solidFill>
                <a:latin typeface="Times New Roman"/>
                <a:ea typeface="Times New Roman"/>
                <a:cs typeface="Times New Roman"/>
                <a:sym typeface="Times New Roman"/>
              </a:rPr>
              <a:t>Advanced Encryption standard Encryption:</a:t>
            </a:r>
            <a:endParaRPr b="1">
              <a:solidFill>
                <a:schemeClr val="accent1"/>
              </a:solidFill>
              <a:latin typeface="Times New Roman"/>
              <a:ea typeface="Times New Roman"/>
              <a:cs typeface="Times New Roman"/>
              <a:sym typeface="Times New Roman"/>
            </a:endParaRPr>
          </a:p>
          <a:p>
            <a:pPr marL="0" lvl="0" indent="0" algn="l" rtl="0">
              <a:spcBef>
                <a:spcPts val="1200"/>
              </a:spcBef>
              <a:spcAft>
                <a:spcPts val="0"/>
              </a:spcAft>
              <a:buNone/>
            </a:pPr>
            <a:endParaRPr b="1">
              <a:solidFill>
                <a:schemeClr val="accent1"/>
              </a:solidFill>
              <a:latin typeface="Times New Roman"/>
              <a:ea typeface="Times New Roman"/>
              <a:cs typeface="Times New Roman"/>
              <a:sym typeface="Times New Roman"/>
            </a:endParaRPr>
          </a:p>
          <a:p>
            <a:pPr marL="0" lvl="0" indent="0" algn="l" rtl="0">
              <a:spcBef>
                <a:spcPts val="1200"/>
              </a:spcBef>
              <a:spcAft>
                <a:spcPts val="0"/>
              </a:spcAft>
              <a:buNone/>
            </a:pPr>
            <a:endParaRPr b="1">
              <a:solidFill>
                <a:schemeClr val="accent1"/>
              </a:solidFill>
              <a:latin typeface="Times New Roman"/>
              <a:ea typeface="Times New Roman"/>
              <a:cs typeface="Times New Roman"/>
              <a:sym typeface="Times New Roman"/>
            </a:endParaRPr>
          </a:p>
          <a:p>
            <a:pPr marL="0" lvl="0" indent="0" algn="l" rtl="0">
              <a:spcBef>
                <a:spcPts val="1200"/>
              </a:spcBef>
              <a:spcAft>
                <a:spcPts val="1200"/>
              </a:spcAft>
              <a:buNone/>
            </a:pPr>
            <a:r>
              <a:rPr lang="en" b="1">
                <a:solidFill>
                  <a:schemeClr val="accent1"/>
                </a:solidFill>
                <a:latin typeface="Times New Roman"/>
                <a:ea typeface="Times New Roman"/>
                <a:cs typeface="Times New Roman"/>
                <a:sym typeface="Times New Roman"/>
              </a:rPr>
              <a:t>Triple Data encryption Standard Encryption:</a:t>
            </a:r>
            <a:endParaRPr b="1">
              <a:solidFill>
                <a:schemeClr val="accent1"/>
              </a:solidFill>
              <a:latin typeface="Times New Roman"/>
              <a:ea typeface="Times New Roman"/>
              <a:cs typeface="Times New Roman"/>
              <a:sym typeface="Times New Roman"/>
            </a:endParaRPr>
          </a:p>
        </p:txBody>
      </p:sp>
      <p:pic>
        <p:nvPicPr>
          <p:cNvPr id="287" name="Google Shape;287;p46"/>
          <p:cNvPicPr preferRelativeResize="0"/>
          <p:nvPr/>
        </p:nvPicPr>
        <p:blipFill rotWithShape="1">
          <a:blip r:embed="rId3">
            <a:alphaModFix/>
          </a:blip>
          <a:srcRect t="13435" b="22494"/>
          <a:stretch/>
        </p:blipFill>
        <p:spPr>
          <a:xfrm>
            <a:off x="359025" y="422650"/>
            <a:ext cx="8332476" cy="1260675"/>
          </a:xfrm>
          <a:prstGeom prst="rect">
            <a:avLst/>
          </a:prstGeom>
          <a:noFill/>
          <a:ln>
            <a:noFill/>
          </a:ln>
        </p:spPr>
      </p:pic>
      <p:pic>
        <p:nvPicPr>
          <p:cNvPr id="288" name="Google Shape;288;p46"/>
          <p:cNvPicPr preferRelativeResize="0"/>
          <p:nvPr/>
        </p:nvPicPr>
        <p:blipFill rotWithShape="1">
          <a:blip r:embed="rId4">
            <a:alphaModFix/>
          </a:blip>
          <a:srcRect l="-410" t="15016" r="409" b="22490"/>
          <a:stretch/>
        </p:blipFill>
        <p:spPr>
          <a:xfrm>
            <a:off x="359025" y="2075123"/>
            <a:ext cx="8332476" cy="1141902"/>
          </a:xfrm>
          <a:prstGeom prst="rect">
            <a:avLst/>
          </a:prstGeom>
          <a:noFill/>
          <a:ln>
            <a:noFill/>
          </a:ln>
        </p:spPr>
      </p:pic>
      <p:pic>
        <p:nvPicPr>
          <p:cNvPr id="289" name="Google Shape;289;p46"/>
          <p:cNvPicPr preferRelativeResize="0"/>
          <p:nvPr/>
        </p:nvPicPr>
        <p:blipFill rotWithShape="1">
          <a:blip r:embed="rId5">
            <a:alphaModFix/>
          </a:blip>
          <a:srcRect t="10017" b="38584"/>
          <a:stretch/>
        </p:blipFill>
        <p:spPr>
          <a:xfrm>
            <a:off x="352425" y="3503575"/>
            <a:ext cx="8439149" cy="1415475"/>
          </a:xfrm>
          <a:prstGeom prst="rect">
            <a:avLst/>
          </a:prstGeom>
          <a:noFill/>
          <a:ln>
            <a:no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7"/>
          <p:cNvSpPr txBox="1">
            <a:spLocks noGrp="1"/>
          </p:cNvSpPr>
          <p:nvPr>
            <p:ph type="title"/>
          </p:nvPr>
        </p:nvSpPr>
        <p:spPr>
          <a:xfrm>
            <a:off x="311700" y="115150"/>
            <a:ext cx="8520600" cy="5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888">
                <a:latin typeface="Times New Roman"/>
                <a:ea typeface="Times New Roman"/>
                <a:cs typeface="Times New Roman"/>
                <a:sym typeface="Times New Roman"/>
              </a:rPr>
              <a:t>Keys used are combined</a:t>
            </a:r>
            <a:endParaRPr sz="1888">
              <a:latin typeface="Times New Roman"/>
              <a:ea typeface="Times New Roman"/>
              <a:cs typeface="Times New Roman"/>
              <a:sym typeface="Times New Roman"/>
            </a:endParaRPr>
          </a:p>
        </p:txBody>
      </p:sp>
      <p:sp>
        <p:nvSpPr>
          <p:cNvPr id="295" name="Google Shape;295;p47"/>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b="1">
              <a:solidFill>
                <a:schemeClr val="accent1"/>
              </a:solidFill>
              <a:latin typeface="Times New Roman"/>
              <a:ea typeface="Times New Roman"/>
              <a:cs typeface="Times New Roman"/>
              <a:sym typeface="Times New Roman"/>
            </a:endParaRPr>
          </a:p>
          <a:p>
            <a:pPr marL="0" lvl="0" indent="0" algn="l" rtl="0">
              <a:spcBef>
                <a:spcPts val="1200"/>
              </a:spcBef>
              <a:spcAft>
                <a:spcPts val="0"/>
              </a:spcAft>
              <a:buNone/>
            </a:pPr>
            <a:r>
              <a:rPr lang="en" b="1">
                <a:solidFill>
                  <a:schemeClr val="accent1"/>
                </a:solidFill>
                <a:latin typeface="Times New Roman"/>
                <a:ea typeface="Times New Roman"/>
                <a:cs typeface="Times New Roman"/>
                <a:sym typeface="Times New Roman"/>
              </a:rPr>
              <a:t>Keys are Encrypted Using user Password Via AES:</a:t>
            </a:r>
            <a:endParaRPr b="1">
              <a:solidFill>
                <a:schemeClr val="accent1"/>
              </a:solidFill>
              <a:latin typeface="Times New Roman"/>
              <a:ea typeface="Times New Roman"/>
              <a:cs typeface="Times New Roman"/>
              <a:sym typeface="Times New Roman"/>
            </a:endParaRPr>
          </a:p>
          <a:p>
            <a:pPr marL="0" lvl="0" indent="0" algn="l" rtl="0">
              <a:spcBef>
                <a:spcPts val="1200"/>
              </a:spcBef>
              <a:spcAft>
                <a:spcPts val="1200"/>
              </a:spcAft>
              <a:buNone/>
            </a:pPr>
            <a:endParaRPr b="1">
              <a:solidFill>
                <a:schemeClr val="accent1"/>
              </a:solidFill>
              <a:latin typeface="Times New Roman"/>
              <a:ea typeface="Times New Roman"/>
              <a:cs typeface="Times New Roman"/>
              <a:sym typeface="Times New Roman"/>
            </a:endParaRPr>
          </a:p>
        </p:txBody>
      </p:sp>
      <p:pic>
        <p:nvPicPr>
          <p:cNvPr id="296" name="Google Shape;296;p47"/>
          <p:cNvPicPr preferRelativeResize="0"/>
          <p:nvPr/>
        </p:nvPicPr>
        <p:blipFill rotWithShape="1">
          <a:blip r:embed="rId3">
            <a:alphaModFix/>
          </a:blip>
          <a:srcRect t="71266"/>
          <a:stretch/>
        </p:blipFill>
        <p:spPr>
          <a:xfrm>
            <a:off x="377150" y="654550"/>
            <a:ext cx="8520601" cy="1092150"/>
          </a:xfrm>
          <a:prstGeom prst="rect">
            <a:avLst/>
          </a:prstGeom>
          <a:noFill/>
          <a:ln>
            <a:noFill/>
          </a:ln>
        </p:spPr>
      </p:pic>
      <p:pic>
        <p:nvPicPr>
          <p:cNvPr id="297" name="Google Shape;297;p47"/>
          <p:cNvPicPr preferRelativeResize="0"/>
          <p:nvPr/>
        </p:nvPicPr>
        <p:blipFill rotWithShape="1">
          <a:blip r:embed="rId4">
            <a:alphaModFix/>
          </a:blip>
          <a:srcRect t="12566" b="37588"/>
          <a:stretch/>
        </p:blipFill>
        <p:spPr>
          <a:xfrm>
            <a:off x="377150" y="2096475"/>
            <a:ext cx="8520600" cy="1017675"/>
          </a:xfrm>
          <a:prstGeom prst="rect">
            <a:avLst/>
          </a:prstGeom>
          <a:noFill/>
          <a:ln>
            <a:noFill/>
          </a:ln>
        </p:spPr>
      </p:pic>
      <p:pic>
        <p:nvPicPr>
          <p:cNvPr id="298" name="Google Shape;298;p47"/>
          <p:cNvPicPr preferRelativeResize="0"/>
          <p:nvPr/>
        </p:nvPicPr>
        <p:blipFill rotWithShape="1">
          <a:blip r:embed="rId5">
            <a:alphaModFix/>
          </a:blip>
          <a:srcRect l="-680" r="680" b="8950"/>
          <a:stretch/>
        </p:blipFill>
        <p:spPr>
          <a:xfrm>
            <a:off x="377150" y="3282500"/>
            <a:ext cx="8455151" cy="1732175"/>
          </a:xfrm>
          <a:prstGeom prst="rect">
            <a:avLst/>
          </a:prstGeom>
          <a:noFill/>
          <a:ln>
            <a:noFill/>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8"/>
          <p:cNvSpPr txBox="1">
            <a:spLocks noGrp="1"/>
          </p:cNvSpPr>
          <p:nvPr>
            <p:ph type="title"/>
          </p:nvPr>
        </p:nvSpPr>
        <p:spPr>
          <a:xfrm>
            <a:off x="311700" y="40350"/>
            <a:ext cx="8520600" cy="106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500">
                <a:latin typeface="Times New Roman"/>
                <a:ea typeface="Times New Roman"/>
                <a:cs typeface="Times New Roman"/>
                <a:sym typeface="Times New Roman"/>
              </a:rPr>
              <a:t>Lsb Steganography:</a:t>
            </a:r>
            <a:endParaRPr sz="2500">
              <a:latin typeface="Times New Roman"/>
              <a:ea typeface="Times New Roman"/>
              <a:cs typeface="Times New Roman"/>
              <a:sym typeface="Times New Roman"/>
            </a:endParaRPr>
          </a:p>
          <a:p>
            <a:pPr marL="0" lvl="0" indent="0" algn="l" rtl="0">
              <a:spcBef>
                <a:spcPts val="0"/>
              </a:spcBef>
              <a:spcAft>
                <a:spcPts val="0"/>
              </a:spcAft>
              <a:buNone/>
            </a:pPr>
            <a:r>
              <a:rPr lang="en" sz="2500">
                <a:latin typeface="Times New Roman"/>
                <a:ea typeface="Times New Roman"/>
                <a:cs typeface="Times New Roman"/>
                <a:sym typeface="Times New Roman"/>
              </a:rPr>
              <a:t>Keys are Encoded inside the Image into their Least Significant bit</a:t>
            </a:r>
            <a:endParaRPr sz="2500">
              <a:latin typeface="Times New Roman"/>
              <a:ea typeface="Times New Roman"/>
              <a:cs typeface="Times New Roman"/>
              <a:sym typeface="Times New Roman"/>
            </a:endParaRPr>
          </a:p>
        </p:txBody>
      </p:sp>
      <p:sp>
        <p:nvSpPr>
          <p:cNvPr id="304" name="Google Shape;304;p48"/>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05" name="Google Shape;305;p48"/>
          <p:cNvPicPr preferRelativeResize="0"/>
          <p:nvPr/>
        </p:nvPicPr>
        <p:blipFill>
          <a:blip r:embed="rId3">
            <a:alphaModFix/>
          </a:blip>
          <a:stretch>
            <a:fillRect/>
          </a:stretch>
        </p:blipFill>
        <p:spPr>
          <a:xfrm>
            <a:off x="383400" y="1187700"/>
            <a:ext cx="3740750" cy="3271475"/>
          </a:xfrm>
          <a:prstGeom prst="rect">
            <a:avLst/>
          </a:prstGeom>
          <a:noFill/>
          <a:ln>
            <a:noFill/>
          </a:ln>
        </p:spPr>
      </p:pic>
      <p:sp>
        <p:nvSpPr>
          <p:cNvPr id="306" name="Google Shape;306;p48"/>
          <p:cNvSpPr/>
          <p:nvPr/>
        </p:nvSpPr>
        <p:spPr>
          <a:xfrm>
            <a:off x="4254000" y="2468875"/>
            <a:ext cx="636000" cy="448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 name="Google Shape;307;p48"/>
          <p:cNvPicPr preferRelativeResize="0"/>
          <p:nvPr/>
        </p:nvPicPr>
        <p:blipFill>
          <a:blip r:embed="rId3">
            <a:alphaModFix/>
          </a:blip>
          <a:stretch>
            <a:fillRect/>
          </a:stretch>
        </p:blipFill>
        <p:spPr>
          <a:xfrm>
            <a:off x="5019850" y="1263038"/>
            <a:ext cx="3740750" cy="3271475"/>
          </a:xfrm>
          <a:prstGeom prst="rect">
            <a:avLst/>
          </a:prstGeom>
          <a:noFill/>
          <a:ln>
            <a:noFill/>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9"/>
          <p:cNvSpPr txBox="1">
            <a:spLocks noGrp="1"/>
          </p:cNvSpPr>
          <p:nvPr>
            <p:ph type="title"/>
          </p:nvPr>
        </p:nvSpPr>
        <p:spPr>
          <a:xfrm>
            <a:off x="311700" y="292850"/>
            <a:ext cx="8520600" cy="51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879">
                <a:latin typeface="Times New Roman"/>
                <a:ea typeface="Times New Roman"/>
                <a:cs typeface="Times New Roman"/>
                <a:sym typeface="Times New Roman"/>
              </a:rPr>
              <a:t>Compress and Transfer:</a:t>
            </a:r>
            <a:endParaRPr sz="1879">
              <a:latin typeface="Times New Roman"/>
              <a:ea typeface="Times New Roman"/>
              <a:cs typeface="Times New Roman"/>
              <a:sym typeface="Times New Roman"/>
            </a:endParaRPr>
          </a:p>
        </p:txBody>
      </p:sp>
      <p:sp>
        <p:nvSpPr>
          <p:cNvPr id="313" name="Google Shape;313;p49"/>
          <p:cNvSpPr txBox="1">
            <a:spLocks noGrp="1"/>
          </p:cNvSpPr>
          <p:nvPr>
            <p:ph type="body" idx="1"/>
          </p:nvPr>
        </p:nvSpPr>
        <p:spPr>
          <a:xfrm>
            <a:off x="311700" y="692025"/>
            <a:ext cx="8520600" cy="3876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accent1"/>
                </a:solidFill>
                <a:latin typeface="Times New Roman"/>
                <a:ea typeface="Times New Roman"/>
                <a:cs typeface="Times New Roman"/>
                <a:sym typeface="Times New Roman"/>
              </a:rPr>
              <a:t>The encrypted files and Encoded images are compressed into a zip file and transfer to receiver.</a:t>
            </a:r>
            <a:endParaRPr>
              <a:solidFill>
                <a:schemeClr val="accent1"/>
              </a:solidFill>
              <a:latin typeface="Times New Roman"/>
              <a:ea typeface="Times New Roman"/>
              <a:cs typeface="Times New Roman"/>
              <a:sym typeface="Times New Roman"/>
            </a:endParaRPr>
          </a:p>
          <a:p>
            <a:pPr marL="0" lvl="0" indent="0" algn="l" rtl="0">
              <a:spcBef>
                <a:spcPts val="1200"/>
              </a:spcBef>
              <a:spcAft>
                <a:spcPts val="0"/>
              </a:spcAft>
              <a:buNone/>
            </a:pPr>
            <a:endParaRPr>
              <a:solidFill>
                <a:schemeClr val="accent1"/>
              </a:solidFill>
              <a:latin typeface="Times New Roman"/>
              <a:ea typeface="Times New Roman"/>
              <a:cs typeface="Times New Roman"/>
              <a:sym typeface="Times New Roman"/>
            </a:endParaRPr>
          </a:p>
          <a:p>
            <a:pPr marL="0" lvl="0" indent="0" algn="l" rtl="0">
              <a:spcBef>
                <a:spcPts val="1200"/>
              </a:spcBef>
              <a:spcAft>
                <a:spcPts val="0"/>
              </a:spcAft>
              <a:buNone/>
            </a:pPr>
            <a:endParaRPr>
              <a:solidFill>
                <a:schemeClr val="accent1"/>
              </a:solidFill>
              <a:latin typeface="Times New Roman"/>
              <a:ea typeface="Times New Roman"/>
              <a:cs typeface="Times New Roman"/>
              <a:sym typeface="Times New Roman"/>
            </a:endParaRPr>
          </a:p>
          <a:p>
            <a:pPr marL="0" lvl="0" indent="0" algn="l" rtl="0">
              <a:spcBef>
                <a:spcPts val="1200"/>
              </a:spcBef>
              <a:spcAft>
                <a:spcPts val="0"/>
              </a:spcAft>
              <a:buNone/>
            </a:pPr>
            <a:endParaRPr>
              <a:solidFill>
                <a:schemeClr val="accent1"/>
              </a:solidFill>
              <a:latin typeface="Times New Roman"/>
              <a:ea typeface="Times New Roman"/>
              <a:cs typeface="Times New Roman"/>
              <a:sym typeface="Times New Roman"/>
            </a:endParaRPr>
          </a:p>
          <a:p>
            <a:pPr marL="0" lvl="0" indent="0" algn="l" rtl="0">
              <a:spcBef>
                <a:spcPts val="1200"/>
              </a:spcBef>
              <a:spcAft>
                <a:spcPts val="1200"/>
              </a:spcAft>
              <a:buNone/>
            </a:pPr>
            <a:r>
              <a:rPr lang="en">
                <a:solidFill>
                  <a:schemeClr val="accent1"/>
                </a:solidFill>
                <a:latin typeface="Times New Roman"/>
                <a:ea typeface="Times New Roman"/>
                <a:cs typeface="Times New Roman"/>
                <a:sym typeface="Times New Roman"/>
              </a:rPr>
              <a:t>Reverse steganography is done to obtain the data hidden in the image.</a:t>
            </a:r>
            <a:endParaRPr>
              <a:solidFill>
                <a:schemeClr val="accent1"/>
              </a:solidFill>
              <a:latin typeface="Times New Roman"/>
              <a:ea typeface="Times New Roman"/>
              <a:cs typeface="Times New Roman"/>
              <a:sym typeface="Times New Roman"/>
            </a:endParaRPr>
          </a:p>
        </p:txBody>
      </p:sp>
      <p:pic>
        <p:nvPicPr>
          <p:cNvPr id="314" name="Google Shape;314;p49"/>
          <p:cNvPicPr preferRelativeResize="0"/>
          <p:nvPr/>
        </p:nvPicPr>
        <p:blipFill>
          <a:blip r:embed="rId3">
            <a:alphaModFix/>
          </a:blip>
          <a:stretch>
            <a:fillRect/>
          </a:stretch>
        </p:blipFill>
        <p:spPr>
          <a:xfrm>
            <a:off x="1321900" y="1226895"/>
            <a:ext cx="5695950" cy="1494450"/>
          </a:xfrm>
          <a:prstGeom prst="rect">
            <a:avLst/>
          </a:prstGeom>
          <a:noFill/>
          <a:ln>
            <a:noFill/>
          </a:ln>
        </p:spPr>
      </p:pic>
      <p:pic>
        <p:nvPicPr>
          <p:cNvPr id="315" name="Google Shape;315;p49"/>
          <p:cNvPicPr preferRelativeResize="0"/>
          <p:nvPr/>
        </p:nvPicPr>
        <p:blipFill>
          <a:blip r:embed="rId4">
            <a:alphaModFix/>
          </a:blip>
          <a:stretch>
            <a:fillRect/>
          </a:stretch>
        </p:blipFill>
        <p:spPr>
          <a:xfrm>
            <a:off x="311700" y="3419716"/>
            <a:ext cx="8520599" cy="1379859"/>
          </a:xfrm>
          <a:prstGeom prst="rect">
            <a:avLst/>
          </a:prstGeom>
          <a:noFill/>
          <a:ln>
            <a:noFill/>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50"/>
          <p:cNvSpPr txBox="1">
            <a:spLocks noGrp="1"/>
          </p:cNvSpPr>
          <p:nvPr>
            <p:ph type="title"/>
          </p:nvPr>
        </p:nvSpPr>
        <p:spPr>
          <a:xfrm>
            <a:off x="311700" y="96125"/>
            <a:ext cx="8520600" cy="5769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None/>
            </a:pPr>
            <a:r>
              <a:rPr lang="en" sz="1800" b="0">
                <a:latin typeface="Times New Roman"/>
                <a:ea typeface="Times New Roman"/>
                <a:cs typeface="Times New Roman"/>
                <a:sym typeface="Times New Roman"/>
              </a:rPr>
              <a:t>Password is entered to AES algorithm to Decrypt the key and IV vectors f=obtained from Image:</a:t>
            </a:r>
            <a:endParaRPr/>
          </a:p>
        </p:txBody>
      </p:sp>
      <p:sp>
        <p:nvSpPr>
          <p:cNvPr id="321" name="Google Shape;321;p50"/>
          <p:cNvSpPr txBox="1">
            <a:spLocks noGrp="1"/>
          </p:cNvSpPr>
          <p:nvPr>
            <p:ph type="body" idx="1"/>
          </p:nvPr>
        </p:nvSpPr>
        <p:spPr>
          <a:xfrm>
            <a:off x="311700" y="1228675"/>
            <a:ext cx="8520600" cy="3709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b="1">
              <a:solidFill>
                <a:schemeClr val="accent1"/>
              </a:solidFill>
              <a:latin typeface="Times New Roman"/>
              <a:ea typeface="Times New Roman"/>
              <a:cs typeface="Times New Roman"/>
              <a:sym typeface="Times New Roman"/>
            </a:endParaRPr>
          </a:p>
          <a:p>
            <a:pPr marL="0" lvl="0" indent="0" algn="l" rtl="0">
              <a:spcBef>
                <a:spcPts val="1200"/>
              </a:spcBef>
              <a:spcAft>
                <a:spcPts val="0"/>
              </a:spcAft>
              <a:buNone/>
            </a:pPr>
            <a:endParaRPr b="1">
              <a:solidFill>
                <a:schemeClr val="accent1"/>
              </a:solidFill>
              <a:latin typeface="Times New Roman"/>
              <a:ea typeface="Times New Roman"/>
              <a:cs typeface="Times New Roman"/>
              <a:sym typeface="Times New Roman"/>
            </a:endParaRPr>
          </a:p>
          <a:p>
            <a:pPr marL="0" lvl="0" indent="0" algn="l" rtl="0">
              <a:spcBef>
                <a:spcPts val="1200"/>
              </a:spcBef>
              <a:spcAft>
                <a:spcPts val="0"/>
              </a:spcAft>
              <a:buNone/>
            </a:pPr>
            <a:endParaRPr b="1">
              <a:solidFill>
                <a:schemeClr val="accent1"/>
              </a:solidFill>
              <a:latin typeface="Times New Roman"/>
              <a:ea typeface="Times New Roman"/>
              <a:cs typeface="Times New Roman"/>
              <a:sym typeface="Times New Roman"/>
            </a:endParaRPr>
          </a:p>
          <a:p>
            <a:pPr marL="0" lvl="0" indent="0" algn="l" rtl="0">
              <a:spcBef>
                <a:spcPts val="1200"/>
              </a:spcBef>
              <a:spcAft>
                <a:spcPts val="0"/>
              </a:spcAft>
              <a:buNone/>
            </a:pPr>
            <a:endParaRPr b="1">
              <a:solidFill>
                <a:schemeClr val="accent1"/>
              </a:solidFill>
              <a:latin typeface="Times New Roman"/>
              <a:ea typeface="Times New Roman"/>
              <a:cs typeface="Times New Roman"/>
              <a:sym typeface="Times New Roman"/>
            </a:endParaRPr>
          </a:p>
          <a:p>
            <a:pPr marL="0" lvl="0" indent="0" algn="l" rtl="0">
              <a:spcBef>
                <a:spcPts val="1200"/>
              </a:spcBef>
              <a:spcAft>
                <a:spcPts val="0"/>
              </a:spcAft>
              <a:buNone/>
            </a:pPr>
            <a:r>
              <a:rPr lang="en" b="1">
                <a:solidFill>
                  <a:schemeClr val="accent1"/>
                </a:solidFill>
                <a:latin typeface="Times New Roman"/>
                <a:ea typeface="Times New Roman"/>
                <a:cs typeface="Times New Roman"/>
                <a:sym typeface="Times New Roman"/>
              </a:rPr>
              <a:t>Keys and iv obtained are printed here:</a:t>
            </a:r>
            <a:endParaRPr b="1">
              <a:solidFill>
                <a:schemeClr val="accent1"/>
              </a:solidFill>
              <a:latin typeface="Times New Roman"/>
              <a:ea typeface="Times New Roman"/>
              <a:cs typeface="Times New Roman"/>
              <a:sym typeface="Times New Roman"/>
            </a:endParaRPr>
          </a:p>
          <a:p>
            <a:pPr marL="0" lvl="0" indent="0" algn="l" rtl="0">
              <a:spcBef>
                <a:spcPts val="1200"/>
              </a:spcBef>
              <a:spcAft>
                <a:spcPts val="0"/>
              </a:spcAft>
              <a:buNone/>
            </a:pPr>
            <a:endParaRPr b="1">
              <a:solidFill>
                <a:schemeClr val="accent1"/>
              </a:solidFill>
              <a:latin typeface="Times New Roman"/>
              <a:ea typeface="Times New Roman"/>
              <a:cs typeface="Times New Roman"/>
              <a:sym typeface="Times New Roman"/>
            </a:endParaRPr>
          </a:p>
          <a:p>
            <a:pPr marL="0" lvl="0" indent="0" algn="l" rtl="0">
              <a:spcBef>
                <a:spcPts val="1200"/>
              </a:spcBef>
              <a:spcAft>
                <a:spcPts val="1200"/>
              </a:spcAft>
              <a:buNone/>
            </a:pPr>
            <a:endParaRPr b="1">
              <a:solidFill>
                <a:schemeClr val="accent1"/>
              </a:solidFill>
              <a:latin typeface="Times New Roman"/>
              <a:ea typeface="Times New Roman"/>
              <a:cs typeface="Times New Roman"/>
              <a:sym typeface="Times New Roman"/>
            </a:endParaRPr>
          </a:p>
        </p:txBody>
      </p:sp>
      <p:pic>
        <p:nvPicPr>
          <p:cNvPr id="322" name="Google Shape;322;p50"/>
          <p:cNvPicPr preferRelativeResize="0"/>
          <p:nvPr/>
        </p:nvPicPr>
        <p:blipFill rotWithShape="1">
          <a:blip r:embed="rId3">
            <a:alphaModFix/>
          </a:blip>
          <a:srcRect t="14992" b="7727"/>
          <a:stretch/>
        </p:blipFill>
        <p:spPr>
          <a:xfrm>
            <a:off x="355350" y="673025"/>
            <a:ext cx="8520599" cy="1028700"/>
          </a:xfrm>
          <a:prstGeom prst="rect">
            <a:avLst/>
          </a:prstGeom>
          <a:noFill/>
          <a:ln>
            <a:noFill/>
          </a:ln>
        </p:spPr>
      </p:pic>
      <p:pic>
        <p:nvPicPr>
          <p:cNvPr id="323" name="Google Shape;323;p50"/>
          <p:cNvPicPr preferRelativeResize="0"/>
          <p:nvPr/>
        </p:nvPicPr>
        <p:blipFill rotWithShape="1">
          <a:blip r:embed="rId4">
            <a:alphaModFix/>
          </a:blip>
          <a:srcRect t="-1678" b="57846"/>
          <a:stretch/>
        </p:blipFill>
        <p:spPr>
          <a:xfrm>
            <a:off x="355350" y="1701725"/>
            <a:ext cx="8520599" cy="1464075"/>
          </a:xfrm>
          <a:prstGeom prst="rect">
            <a:avLst/>
          </a:prstGeom>
          <a:noFill/>
          <a:ln>
            <a:noFill/>
          </a:ln>
        </p:spPr>
      </p:pic>
      <p:pic>
        <p:nvPicPr>
          <p:cNvPr id="324" name="Google Shape;324;p50"/>
          <p:cNvPicPr preferRelativeResize="0"/>
          <p:nvPr/>
        </p:nvPicPr>
        <p:blipFill rotWithShape="1">
          <a:blip r:embed="rId5">
            <a:alphaModFix/>
          </a:blip>
          <a:srcRect t="7111" b="6480"/>
          <a:stretch/>
        </p:blipFill>
        <p:spPr>
          <a:xfrm>
            <a:off x="377175" y="3473800"/>
            <a:ext cx="8476950" cy="1464075"/>
          </a:xfrm>
          <a:prstGeom prst="rect">
            <a:avLst/>
          </a:prstGeom>
          <a:noFill/>
          <a:ln>
            <a:noFill/>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1"/>
          <p:cNvSpPr txBox="1">
            <a:spLocks noGrp="1"/>
          </p:cNvSpPr>
          <p:nvPr>
            <p:ph type="title"/>
          </p:nvPr>
        </p:nvSpPr>
        <p:spPr>
          <a:xfrm>
            <a:off x="288213" y="124500"/>
            <a:ext cx="8520600" cy="3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879">
                <a:latin typeface="Times New Roman"/>
                <a:ea typeface="Times New Roman"/>
                <a:cs typeface="Times New Roman"/>
                <a:sym typeface="Times New Roman"/>
              </a:rPr>
              <a:t>Decryption of blowfish:</a:t>
            </a:r>
            <a:endParaRPr sz="1879">
              <a:latin typeface="Times New Roman"/>
              <a:ea typeface="Times New Roman"/>
              <a:cs typeface="Times New Roman"/>
              <a:sym typeface="Times New Roman"/>
            </a:endParaRPr>
          </a:p>
        </p:txBody>
      </p:sp>
      <p:sp>
        <p:nvSpPr>
          <p:cNvPr id="330" name="Google Shape;330;p51"/>
          <p:cNvSpPr txBox="1">
            <a:spLocks noGrp="1"/>
          </p:cNvSpPr>
          <p:nvPr>
            <p:ph type="body" idx="1"/>
          </p:nvPr>
        </p:nvSpPr>
        <p:spPr>
          <a:xfrm>
            <a:off x="311700" y="869725"/>
            <a:ext cx="8520600" cy="369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31" name="Google Shape;331;p51"/>
          <p:cNvPicPr preferRelativeResize="0"/>
          <p:nvPr/>
        </p:nvPicPr>
        <p:blipFill rotWithShape="1">
          <a:blip r:embed="rId3">
            <a:alphaModFix/>
          </a:blip>
          <a:srcRect t="10681" b="25203"/>
          <a:stretch/>
        </p:blipFill>
        <p:spPr>
          <a:xfrm>
            <a:off x="194088" y="645275"/>
            <a:ext cx="8755826" cy="1664625"/>
          </a:xfrm>
          <a:prstGeom prst="rect">
            <a:avLst/>
          </a:prstGeom>
          <a:noFill/>
          <a:ln>
            <a:noFill/>
          </a:ln>
        </p:spPr>
      </p:pic>
      <p:sp>
        <p:nvSpPr>
          <p:cNvPr id="332" name="Google Shape;332;p51"/>
          <p:cNvSpPr/>
          <p:nvPr/>
        </p:nvSpPr>
        <p:spPr>
          <a:xfrm>
            <a:off x="4058700" y="2370638"/>
            <a:ext cx="448800" cy="5145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3" name="Google Shape;333;p51"/>
          <p:cNvPicPr preferRelativeResize="0"/>
          <p:nvPr/>
        </p:nvPicPr>
        <p:blipFill rotWithShape="1">
          <a:blip r:embed="rId4">
            <a:alphaModFix/>
          </a:blip>
          <a:srcRect t="11239" b="12968"/>
          <a:stretch/>
        </p:blipFill>
        <p:spPr>
          <a:xfrm>
            <a:off x="194100" y="2945875"/>
            <a:ext cx="8708825" cy="1977275"/>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Times New Roman"/>
                <a:ea typeface="Times New Roman"/>
                <a:cs typeface="Times New Roman"/>
                <a:sym typeface="Times New Roman"/>
              </a:rPr>
              <a:t>Literature Survey:</a:t>
            </a:r>
            <a:endParaRPr>
              <a:latin typeface="Times New Roman"/>
              <a:ea typeface="Times New Roman"/>
              <a:cs typeface="Times New Roman"/>
              <a:sym typeface="Times New Roman"/>
            </a:endParaRPr>
          </a:p>
        </p:txBody>
      </p:sp>
      <p:sp>
        <p:nvSpPr>
          <p:cNvPr id="75" name="Google Shape;75;p16"/>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76" name="Google Shape;76;p16"/>
          <p:cNvPicPr preferRelativeResize="0"/>
          <p:nvPr/>
        </p:nvPicPr>
        <p:blipFill>
          <a:blip r:embed="rId3">
            <a:alphaModFix/>
          </a:blip>
          <a:stretch>
            <a:fillRect/>
          </a:stretch>
        </p:blipFill>
        <p:spPr>
          <a:xfrm>
            <a:off x="311700" y="902375"/>
            <a:ext cx="8520599" cy="3960400"/>
          </a:xfrm>
          <a:prstGeom prst="rect">
            <a:avLst/>
          </a:prstGeom>
          <a:noFill/>
          <a:ln>
            <a:noFill/>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2"/>
          <p:cNvSpPr txBox="1">
            <a:spLocks noGrp="1"/>
          </p:cNvSpPr>
          <p:nvPr>
            <p:ph type="title"/>
          </p:nvPr>
        </p:nvSpPr>
        <p:spPr>
          <a:xfrm>
            <a:off x="288213" y="124500"/>
            <a:ext cx="8520600" cy="3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879">
                <a:latin typeface="Times New Roman"/>
                <a:ea typeface="Times New Roman"/>
                <a:cs typeface="Times New Roman"/>
                <a:sym typeface="Times New Roman"/>
              </a:rPr>
              <a:t>Decryption of AES:</a:t>
            </a:r>
            <a:endParaRPr sz="1879">
              <a:latin typeface="Times New Roman"/>
              <a:ea typeface="Times New Roman"/>
              <a:cs typeface="Times New Roman"/>
              <a:sym typeface="Times New Roman"/>
            </a:endParaRPr>
          </a:p>
        </p:txBody>
      </p:sp>
      <p:sp>
        <p:nvSpPr>
          <p:cNvPr id="339" name="Google Shape;339;p52"/>
          <p:cNvSpPr txBox="1">
            <a:spLocks noGrp="1"/>
          </p:cNvSpPr>
          <p:nvPr>
            <p:ph type="body" idx="1"/>
          </p:nvPr>
        </p:nvSpPr>
        <p:spPr>
          <a:xfrm>
            <a:off x="311700" y="869725"/>
            <a:ext cx="8520600" cy="369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340" name="Google Shape;340;p52"/>
          <p:cNvSpPr/>
          <p:nvPr/>
        </p:nvSpPr>
        <p:spPr>
          <a:xfrm>
            <a:off x="4058700" y="2370638"/>
            <a:ext cx="448800" cy="5145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1" name="Google Shape;341;p52"/>
          <p:cNvPicPr preferRelativeResize="0"/>
          <p:nvPr/>
        </p:nvPicPr>
        <p:blipFill rotWithShape="1">
          <a:blip r:embed="rId3">
            <a:alphaModFix/>
          </a:blip>
          <a:srcRect t="10856" r="2638" b="19325"/>
          <a:stretch/>
        </p:blipFill>
        <p:spPr>
          <a:xfrm>
            <a:off x="311700" y="638275"/>
            <a:ext cx="8520599" cy="1617900"/>
          </a:xfrm>
          <a:prstGeom prst="rect">
            <a:avLst/>
          </a:prstGeom>
          <a:noFill/>
          <a:ln>
            <a:noFill/>
          </a:ln>
        </p:spPr>
      </p:pic>
      <p:pic>
        <p:nvPicPr>
          <p:cNvPr id="342" name="Google Shape;342;p52"/>
          <p:cNvPicPr preferRelativeResize="0"/>
          <p:nvPr/>
        </p:nvPicPr>
        <p:blipFill rotWithShape="1">
          <a:blip r:embed="rId4">
            <a:alphaModFix/>
          </a:blip>
          <a:srcRect t="18532" b="19815"/>
          <a:stretch/>
        </p:blipFill>
        <p:spPr>
          <a:xfrm>
            <a:off x="311700" y="2999632"/>
            <a:ext cx="8633400" cy="1527568"/>
          </a:xfrm>
          <a:prstGeom prst="rect">
            <a:avLst/>
          </a:prstGeom>
          <a:noFill/>
          <a:ln>
            <a:noFill/>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53"/>
          <p:cNvSpPr txBox="1">
            <a:spLocks noGrp="1"/>
          </p:cNvSpPr>
          <p:nvPr>
            <p:ph type="title"/>
          </p:nvPr>
        </p:nvSpPr>
        <p:spPr>
          <a:xfrm>
            <a:off x="288213" y="124500"/>
            <a:ext cx="8520600" cy="3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879">
                <a:latin typeface="Times New Roman"/>
                <a:ea typeface="Times New Roman"/>
                <a:cs typeface="Times New Roman"/>
                <a:sym typeface="Times New Roman"/>
              </a:rPr>
              <a:t>Decryption of TripleDES:</a:t>
            </a:r>
            <a:endParaRPr sz="1879">
              <a:latin typeface="Times New Roman"/>
              <a:ea typeface="Times New Roman"/>
              <a:cs typeface="Times New Roman"/>
              <a:sym typeface="Times New Roman"/>
            </a:endParaRPr>
          </a:p>
        </p:txBody>
      </p:sp>
      <p:sp>
        <p:nvSpPr>
          <p:cNvPr id="348" name="Google Shape;348;p53"/>
          <p:cNvSpPr txBox="1">
            <a:spLocks noGrp="1"/>
          </p:cNvSpPr>
          <p:nvPr>
            <p:ph type="body" idx="1"/>
          </p:nvPr>
        </p:nvSpPr>
        <p:spPr>
          <a:xfrm>
            <a:off x="311700" y="869725"/>
            <a:ext cx="8520600" cy="369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349" name="Google Shape;349;p53"/>
          <p:cNvSpPr/>
          <p:nvPr/>
        </p:nvSpPr>
        <p:spPr>
          <a:xfrm>
            <a:off x="4058700" y="2370638"/>
            <a:ext cx="448800" cy="5145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0" name="Google Shape;350;p53"/>
          <p:cNvPicPr preferRelativeResize="0"/>
          <p:nvPr/>
        </p:nvPicPr>
        <p:blipFill rotWithShape="1">
          <a:blip r:embed="rId3">
            <a:alphaModFix/>
          </a:blip>
          <a:srcRect t="13902" b="8859"/>
          <a:stretch/>
        </p:blipFill>
        <p:spPr>
          <a:xfrm>
            <a:off x="368100" y="618575"/>
            <a:ext cx="8464199" cy="1641575"/>
          </a:xfrm>
          <a:prstGeom prst="rect">
            <a:avLst/>
          </a:prstGeom>
          <a:noFill/>
          <a:ln>
            <a:noFill/>
          </a:ln>
        </p:spPr>
      </p:pic>
      <p:pic>
        <p:nvPicPr>
          <p:cNvPr id="351" name="Google Shape;351;p53"/>
          <p:cNvPicPr preferRelativeResize="0"/>
          <p:nvPr/>
        </p:nvPicPr>
        <p:blipFill rotWithShape="1">
          <a:blip r:embed="rId4">
            <a:alphaModFix/>
          </a:blip>
          <a:srcRect t="-2017" b="17955"/>
          <a:stretch/>
        </p:blipFill>
        <p:spPr>
          <a:xfrm>
            <a:off x="311700" y="2937568"/>
            <a:ext cx="8520600" cy="1589157"/>
          </a:xfrm>
          <a:prstGeom prst="rect">
            <a:avLst/>
          </a:prstGeom>
          <a:noFill/>
          <a:ln>
            <a:noFill/>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4"/>
          <p:cNvSpPr txBox="1">
            <a:spLocks noGrp="1"/>
          </p:cNvSpPr>
          <p:nvPr>
            <p:ph type="title"/>
          </p:nvPr>
        </p:nvSpPr>
        <p:spPr>
          <a:xfrm>
            <a:off x="311700" y="74800"/>
            <a:ext cx="8520600" cy="7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980">
                <a:latin typeface="Times New Roman"/>
                <a:ea typeface="Times New Roman"/>
                <a:cs typeface="Times New Roman"/>
                <a:sym typeface="Times New Roman"/>
              </a:rPr>
              <a:t>Output data:</a:t>
            </a:r>
            <a:endParaRPr sz="2980">
              <a:latin typeface="Times New Roman"/>
              <a:ea typeface="Times New Roman"/>
              <a:cs typeface="Times New Roman"/>
              <a:sym typeface="Times New Roman"/>
            </a:endParaRPr>
          </a:p>
        </p:txBody>
      </p:sp>
      <p:sp>
        <p:nvSpPr>
          <p:cNvPr id="357" name="Google Shape;357;p54"/>
          <p:cNvSpPr txBox="1">
            <a:spLocks noGrp="1"/>
          </p:cNvSpPr>
          <p:nvPr>
            <p:ph type="body" idx="1"/>
          </p:nvPr>
        </p:nvSpPr>
        <p:spPr>
          <a:xfrm>
            <a:off x="311700" y="953875"/>
            <a:ext cx="8520600" cy="3615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solidFill>
                <a:schemeClr val="accent1"/>
              </a:solidFill>
              <a:latin typeface="Times New Roman"/>
              <a:ea typeface="Times New Roman"/>
              <a:cs typeface="Times New Roman"/>
              <a:sym typeface="Times New Roman"/>
            </a:endParaRPr>
          </a:p>
          <a:p>
            <a:pPr marL="0" lvl="0" indent="0" algn="l" rtl="0">
              <a:spcBef>
                <a:spcPts val="1200"/>
              </a:spcBef>
              <a:spcAft>
                <a:spcPts val="0"/>
              </a:spcAft>
              <a:buNone/>
            </a:pPr>
            <a:endParaRPr>
              <a:solidFill>
                <a:schemeClr val="accent1"/>
              </a:solidFill>
              <a:latin typeface="Times New Roman"/>
              <a:ea typeface="Times New Roman"/>
              <a:cs typeface="Times New Roman"/>
              <a:sym typeface="Times New Roman"/>
            </a:endParaRPr>
          </a:p>
          <a:p>
            <a:pPr marL="0" lvl="0" indent="0" algn="l" rtl="0">
              <a:spcBef>
                <a:spcPts val="1200"/>
              </a:spcBef>
              <a:spcAft>
                <a:spcPts val="0"/>
              </a:spcAft>
              <a:buNone/>
            </a:pPr>
            <a:r>
              <a:rPr lang="en">
                <a:solidFill>
                  <a:schemeClr val="accent1"/>
                </a:solidFill>
                <a:latin typeface="Times New Roman"/>
                <a:ea typeface="Times New Roman"/>
                <a:cs typeface="Times New Roman"/>
                <a:sym typeface="Times New Roman"/>
              </a:rPr>
              <a:t>Original data is obtained by merging the decrypted data</a:t>
            </a:r>
            <a:endParaRPr>
              <a:solidFill>
                <a:schemeClr val="accent1"/>
              </a:solidFill>
              <a:latin typeface="Times New Roman"/>
              <a:ea typeface="Times New Roman"/>
              <a:cs typeface="Times New Roman"/>
              <a:sym typeface="Times New Roman"/>
            </a:endParaRPr>
          </a:p>
          <a:p>
            <a:pPr marL="0" lvl="0" indent="0" algn="l" rtl="0">
              <a:spcBef>
                <a:spcPts val="1200"/>
              </a:spcBef>
              <a:spcAft>
                <a:spcPts val="1200"/>
              </a:spcAft>
              <a:buNone/>
            </a:pPr>
            <a:endParaRPr>
              <a:solidFill>
                <a:schemeClr val="accent1"/>
              </a:solidFill>
              <a:latin typeface="Times New Roman"/>
              <a:ea typeface="Times New Roman"/>
              <a:cs typeface="Times New Roman"/>
              <a:sym typeface="Times New Roman"/>
            </a:endParaRPr>
          </a:p>
        </p:txBody>
      </p:sp>
      <p:pic>
        <p:nvPicPr>
          <p:cNvPr id="358" name="Google Shape;358;p54"/>
          <p:cNvPicPr preferRelativeResize="0"/>
          <p:nvPr/>
        </p:nvPicPr>
        <p:blipFill rotWithShape="1">
          <a:blip r:embed="rId3">
            <a:alphaModFix/>
          </a:blip>
          <a:srcRect b="15768"/>
          <a:stretch/>
        </p:blipFill>
        <p:spPr>
          <a:xfrm>
            <a:off x="276375" y="645300"/>
            <a:ext cx="8591226" cy="1327950"/>
          </a:xfrm>
          <a:prstGeom prst="rect">
            <a:avLst/>
          </a:prstGeom>
          <a:noFill/>
          <a:ln>
            <a:noFill/>
          </a:ln>
        </p:spPr>
      </p:pic>
      <p:pic>
        <p:nvPicPr>
          <p:cNvPr id="359" name="Google Shape;359;p54"/>
          <p:cNvPicPr preferRelativeResize="0"/>
          <p:nvPr/>
        </p:nvPicPr>
        <p:blipFill rotWithShape="1">
          <a:blip r:embed="rId4">
            <a:alphaModFix/>
          </a:blip>
          <a:srcRect t="5916" b="13587"/>
          <a:stretch/>
        </p:blipFill>
        <p:spPr>
          <a:xfrm>
            <a:off x="276388" y="2329888"/>
            <a:ext cx="8591226" cy="2635937"/>
          </a:xfrm>
          <a:prstGeom prst="rect">
            <a:avLst/>
          </a:prstGeom>
          <a:noFill/>
          <a:ln>
            <a:noFill/>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Times New Roman"/>
                <a:ea typeface="Times New Roman"/>
                <a:cs typeface="Times New Roman"/>
                <a:sym typeface="Times New Roman"/>
              </a:rPr>
              <a:t>Performance metrics:</a:t>
            </a: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365" name="Google Shape;365;p55"/>
          <p:cNvSpPr txBox="1">
            <a:spLocks noGrp="1"/>
          </p:cNvSpPr>
          <p:nvPr>
            <p:ph type="body" idx="1"/>
          </p:nvPr>
        </p:nvSpPr>
        <p:spPr>
          <a:xfrm>
            <a:off x="311700" y="1093850"/>
            <a:ext cx="8520600" cy="3474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a:solidFill>
                  <a:schemeClr val="accent1"/>
                </a:solidFill>
                <a:highlight>
                  <a:srgbClr val="FFFFFF"/>
                </a:highlight>
                <a:latin typeface="Times New Roman"/>
                <a:ea typeface="Times New Roman"/>
                <a:cs typeface="Times New Roman"/>
                <a:sym typeface="Times New Roman"/>
              </a:rPr>
              <a:t>The metrics that are selected for the evaluation are encryption time, decryption time, throughput of encryption, throughput of decryption, diffusion analysis, CPU process time, and CPU clock cycles, power consumption and memory utilization.Here Encryption time is used to measure with existing system and hybrid system.</a:t>
            </a:r>
            <a:endParaRPr sz="1400">
              <a:solidFill>
                <a:schemeClr val="accent1"/>
              </a:solidFill>
              <a:highlight>
                <a:srgbClr val="FFFFFF"/>
              </a:highlight>
              <a:latin typeface="Times New Roman"/>
              <a:ea typeface="Times New Roman"/>
              <a:cs typeface="Times New Roman"/>
              <a:sym typeface="Times New Roman"/>
            </a:endParaRPr>
          </a:p>
          <a:p>
            <a:pPr marL="0" lvl="0" indent="0" algn="l" rtl="0">
              <a:spcBef>
                <a:spcPts val="1200"/>
              </a:spcBef>
              <a:spcAft>
                <a:spcPts val="0"/>
              </a:spcAft>
              <a:buNone/>
            </a:pPr>
            <a:endParaRPr sz="1400">
              <a:solidFill>
                <a:schemeClr val="accent1"/>
              </a:solidFill>
              <a:highlight>
                <a:srgbClr val="FFFFFF"/>
              </a:highlight>
              <a:latin typeface="Times New Roman"/>
              <a:ea typeface="Times New Roman"/>
              <a:cs typeface="Times New Roman"/>
              <a:sym typeface="Times New Roman"/>
            </a:endParaRPr>
          </a:p>
          <a:p>
            <a:pPr marL="0" lvl="0" indent="0" algn="l" rtl="0">
              <a:spcBef>
                <a:spcPts val="1200"/>
              </a:spcBef>
              <a:spcAft>
                <a:spcPts val="0"/>
              </a:spcAft>
              <a:buNone/>
            </a:pPr>
            <a:endParaRPr sz="1400">
              <a:solidFill>
                <a:schemeClr val="accent1"/>
              </a:solidFill>
              <a:highlight>
                <a:srgbClr val="FFFFFF"/>
              </a:highlight>
              <a:latin typeface="Times New Roman"/>
              <a:ea typeface="Times New Roman"/>
              <a:cs typeface="Times New Roman"/>
              <a:sym typeface="Times New Roman"/>
            </a:endParaRPr>
          </a:p>
          <a:p>
            <a:pPr marL="0" lvl="0" indent="0" algn="l" rtl="0">
              <a:spcBef>
                <a:spcPts val="1200"/>
              </a:spcBef>
              <a:spcAft>
                <a:spcPts val="0"/>
              </a:spcAft>
              <a:buNone/>
            </a:pPr>
            <a:endParaRPr sz="1400">
              <a:solidFill>
                <a:schemeClr val="accent1"/>
              </a:solidFill>
              <a:highlight>
                <a:srgbClr val="FFFFFF"/>
              </a:highlight>
              <a:latin typeface="Times New Roman"/>
              <a:ea typeface="Times New Roman"/>
              <a:cs typeface="Times New Roman"/>
              <a:sym typeface="Times New Roman"/>
            </a:endParaRPr>
          </a:p>
          <a:p>
            <a:pPr marL="0" lvl="0" indent="0" algn="l" rtl="0">
              <a:spcBef>
                <a:spcPts val="1200"/>
              </a:spcBef>
              <a:spcAft>
                <a:spcPts val="1200"/>
              </a:spcAft>
              <a:buNone/>
            </a:pPr>
            <a:endParaRPr sz="1400">
              <a:solidFill>
                <a:schemeClr val="accent1"/>
              </a:solidFill>
              <a:highlight>
                <a:srgbClr val="FFFFFF"/>
              </a:highlight>
              <a:latin typeface="Times New Roman"/>
              <a:ea typeface="Times New Roman"/>
              <a:cs typeface="Times New Roman"/>
              <a:sym typeface="Times New Roman"/>
            </a:endParaRPr>
          </a:p>
        </p:txBody>
      </p:sp>
      <p:pic>
        <p:nvPicPr>
          <p:cNvPr id="366" name="Google Shape;366;p55"/>
          <p:cNvPicPr preferRelativeResize="0"/>
          <p:nvPr/>
        </p:nvPicPr>
        <p:blipFill>
          <a:blip r:embed="rId3">
            <a:alphaModFix/>
          </a:blip>
          <a:stretch>
            <a:fillRect/>
          </a:stretch>
        </p:blipFill>
        <p:spPr>
          <a:xfrm>
            <a:off x="953900" y="1973225"/>
            <a:ext cx="7004526" cy="2749425"/>
          </a:xfrm>
          <a:prstGeom prst="rect">
            <a:avLst/>
          </a:prstGeom>
          <a:noFill/>
          <a:ln>
            <a:noFill/>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6"/>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Times New Roman"/>
                <a:ea typeface="Times New Roman"/>
                <a:cs typeface="Times New Roman"/>
                <a:sym typeface="Times New Roman"/>
              </a:rPr>
              <a:t>Test cases:</a:t>
            </a:r>
            <a:endParaRPr>
              <a:latin typeface="Times New Roman"/>
              <a:ea typeface="Times New Roman"/>
              <a:cs typeface="Times New Roman"/>
              <a:sym typeface="Times New Roman"/>
            </a:endParaRPr>
          </a:p>
        </p:txBody>
      </p:sp>
      <p:sp>
        <p:nvSpPr>
          <p:cNvPr id="372" name="Google Shape;372;p56"/>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100">
                <a:solidFill>
                  <a:schemeClr val="accent1"/>
                </a:solidFill>
                <a:latin typeface="Times New Roman"/>
                <a:ea typeface="Times New Roman"/>
                <a:cs typeface="Times New Roman"/>
                <a:sym typeface="Times New Roman"/>
              </a:rPr>
              <a:t>Files of different sizes and types were encrypted using the proposed system with the same password, for every file.</a:t>
            </a:r>
            <a:endParaRPr sz="2100">
              <a:solidFill>
                <a:schemeClr val="accent1"/>
              </a:solidFill>
              <a:latin typeface="Times New Roman"/>
              <a:ea typeface="Times New Roman"/>
              <a:cs typeface="Times New Roman"/>
              <a:sym typeface="Times New Roman"/>
            </a:endParaRPr>
          </a:p>
          <a:p>
            <a:pPr marL="0" lvl="0" indent="0" algn="l" rtl="0">
              <a:spcBef>
                <a:spcPts val="1200"/>
              </a:spcBef>
              <a:spcAft>
                <a:spcPts val="1200"/>
              </a:spcAft>
              <a:buNone/>
            </a:pPr>
            <a:endParaRPr sz="2100">
              <a:solidFill>
                <a:schemeClr val="accent1"/>
              </a:solidFill>
              <a:latin typeface="Times New Roman"/>
              <a:ea typeface="Times New Roman"/>
              <a:cs typeface="Times New Roman"/>
              <a:sym typeface="Times New Roman"/>
            </a:endParaRPr>
          </a:p>
        </p:txBody>
      </p:sp>
      <p:pic>
        <p:nvPicPr>
          <p:cNvPr id="373" name="Google Shape;373;p56"/>
          <p:cNvPicPr preferRelativeResize="0"/>
          <p:nvPr/>
        </p:nvPicPr>
        <p:blipFill>
          <a:blip r:embed="rId3">
            <a:alphaModFix/>
          </a:blip>
          <a:stretch>
            <a:fillRect/>
          </a:stretch>
        </p:blipFill>
        <p:spPr>
          <a:xfrm>
            <a:off x="890500" y="2093425"/>
            <a:ext cx="6858000" cy="2475450"/>
          </a:xfrm>
          <a:prstGeom prst="rect">
            <a:avLst/>
          </a:prstGeom>
          <a:noFill/>
          <a:ln>
            <a:noFill/>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7"/>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Times New Roman"/>
                <a:ea typeface="Times New Roman"/>
                <a:cs typeface="Times New Roman"/>
                <a:sym typeface="Times New Roman"/>
              </a:rPr>
              <a:t>References:</a:t>
            </a:r>
            <a:endParaRPr>
              <a:latin typeface="Times New Roman"/>
              <a:ea typeface="Times New Roman"/>
              <a:cs typeface="Times New Roman"/>
              <a:sym typeface="Times New Roman"/>
            </a:endParaRPr>
          </a:p>
        </p:txBody>
      </p:sp>
      <p:sp>
        <p:nvSpPr>
          <p:cNvPr id="379" name="Google Shape;379;p57"/>
          <p:cNvSpPr txBox="1">
            <a:spLocks noGrp="1"/>
          </p:cNvSpPr>
          <p:nvPr>
            <p:ph type="body" idx="1"/>
          </p:nvPr>
        </p:nvSpPr>
        <p:spPr>
          <a:xfrm>
            <a:off x="631650" y="1093850"/>
            <a:ext cx="8140500" cy="3704400"/>
          </a:xfrm>
          <a:prstGeom prst="rect">
            <a:avLst/>
          </a:prstGeom>
        </p:spPr>
        <p:txBody>
          <a:bodyPr spcFirstLastPara="1" wrap="square" lIns="91425" tIns="91425" rIns="91425" bIns="91425" anchor="t" anchorCtr="0">
            <a:normAutofit fontScale="47500" lnSpcReduction="20000"/>
          </a:bodyPr>
          <a:lstStyle/>
          <a:p>
            <a:pPr marL="0" lvl="0" indent="0" algn="l" rtl="0">
              <a:lnSpc>
                <a:spcPct val="100000"/>
              </a:lnSpc>
              <a:spcBef>
                <a:spcPts val="0"/>
              </a:spcBef>
              <a:spcAft>
                <a:spcPts val="0"/>
              </a:spcAft>
              <a:buNone/>
            </a:pPr>
            <a:r>
              <a:rPr lang="en" sz="3011" b="1">
                <a:solidFill>
                  <a:srgbClr val="000000"/>
                </a:solidFill>
                <a:latin typeface="Times New Roman"/>
                <a:ea typeface="Times New Roman"/>
                <a:cs typeface="Times New Roman"/>
                <a:sym typeface="Times New Roman"/>
              </a:rPr>
              <a:t>1.Secure File Storage Using Hybrid Cryptography</a:t>
            </a:r>
            <a:r>
              <a:rPr lang="en" sz="3011">
                <a:solidFill>
                  <a:srgbClr val="000000"/>
                </a:solidFill>
                <a:latin typeface="Times New Roman"/>
                <a:ea typeface="Times New Roman"/>
                <a:cs typeface="Times New Roman"/>
                <a:sym typeface="Times New Roman"/>
              </a:rPr>
              <a:t>: </a:t>
            </a:r>
            <a:endParaRPr sz="3011">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Clr>
                <a:srgbClr val="000000"/>
              </a:buClr>
              <a:buSzPct val="59774"/>
              <a:buFont typeface="Arial"/>
              <a:buNone/>
            </a:pPr>
            <a:r>
              <a:rPr lang="en" sz="3011">
                <a:solidFill>
                  <a:srgbClr val="000000"/>
                </a:solidFill>
                <a:latin typeface="Times New Roman"/>
                <a:ea typeface="Times New Roman"/>
                <a:cs typeface="Times New Roman"/>
                <a:sym typeface="Times New Roman"/>
              </a:rPr>
              <a:t>2021 6th International Conference on Communication and Electronics Systems (ICCES)</a:t>
            </a:r>
            <a:endParaRPr sz="2611">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3011">
                <a:solidFill>
                  <a:srgbClr val="000000"/>
                </a:solidFill>
                <a:latin typeface="Times New Roman"/>
                <a:ea typeface="Times New Roman"/>
                <a:cs typeface="Times New Roman"/>
                <a:sym typeface="Times New Roman"/>
              </a:rPr>
              <a:t>Authors: Putta Bharathi, Gayathri Annam, Jaya Bindu, Kandi Vamsi, Krishna Duggana and Anjali.T</a:t>
            </a:r>
            <a:endParaRPr sz="3011">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3011">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Clr>
                <a:srgbClr val="000000"/>
              </a:buClr>
              <a:buSzPct val="65185"/>
              <a:buFont typeface="Arial"/>
              <a:buNone/>
            </a:pPr>
            <a:r>
              <a:rPr lang="en" sz="2761" b="1">
                <a:solidFill>
                  <a:srgbClr val="000000"/>
                </a:solidFill>
                <a:latin typeface="Times New Roman"/>
                <a:ea typeface="Times New Roman"/>
                <a:cs typeface="Times New Roman"/>
                <a:sym typeface="Times New Roman"/>
              </a:rPr>
              <a:t>2.An Efficient Algorithm for Confidentiality, Integrity and Authentication Using Hybrid Cryptography and Steganography 2019 :</a:t>
            </a:r>
            <a:endParaRPr sz="2361">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2761">
                <a:solidFill>
                  <a:srgbClr val="000000"/>
                </a:solidFill>
                <a:latin typeface="Times New Roman"/>
                <a:ea typeface="Times New Roman"/>
                <a:cs typeface="Times New Roman"/>
                <a:sym typeface="Times New Roman"/>
              </a:rPr>
              <a:t>International Conference on Electrical, Computer and Communication Engineering ( ECCE), 7­9 February, 2019</a:t>
            </a:r>
            <a:endParaRPr sz="2361">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2761">
                <a:solidFill>
                  <a:srgbClr val="000000"/>
                </a:solidFill>
                <a:latin typeface="Times New Roman"/>
                <a:ea typeface="Times New Roman"/>
                <a:cs typeface="Times New Roman"/>
                <a:sym typeface="Times New Roman"/>
              </a:rPr>
              <a:t>Authors: Chitra Biswas, Udayan Das Gupta and Md. Mokammel Haque</a:t>
            </a:r>
            <a:endParaRPr sz="2361">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29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Clr>
                <a:srgbClr val="000000"/>
              </a:buClr>
              <a:buSzPct val="62576"/>
              <a:buFont typeface="Arial"/>
              <a:buNone/>
            </a:pPr>
            <a:r>
              <a:rPr lang="en" sz="2876" b="1">
                <a:solidFill>
                  <a:srgbClr val="000000"/>
                </a:solidFill>
                <a:latin typeface="Times New Roman"/>
                <a:ea typeface="Times New Roman"/>
                <a:cs typeface="Times New Roman"/>
                <a:sym typeface="Times New Roman"/>
              </a:rPr>
              <a:t>3.Hybrid Implementation of Twofish, AES, ElGamal and RSA Cryptosystems: </a:t>
            </a:r>
            <a:endParaRPr sz="2476">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2876">
                <a:solidFill>
                  <a:srgbClr val="000000"/>
                </a:solidFill>
                <a:latin typeface="Times New Roman"/>
                <a:ea typeface="Times New Roman"/>
                <a:cs typeface="Times New Roman"/>
                <a:sym typeface="Times New Roman"/>
              </a:rPr>
              <a:t>2020 IEEE East­West Design &amp;amp; Test Symposium (EWDTS)</a:t>
            </a:r>
            <a:endParaRPr sz="2476">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2876">
                <a:solidFill>
                  <a:srgbClr val="000000"/>
                </a:solidFill>
                <a:latin typeface="Times New Roman"/>
                <a:ea typeface="Times New Roman"/>
                <a:cs typeface="Times New Roman"/>
                <a:sym typeface="Times New Roman"/>
              </a:rPr>
              <a:t> Authors: Elza Jintcharadze Maksim Iavich</a:t>
            </a:r>
            <a:endParaRPr sz="2876">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2876">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Clr>
                <a:srgbClr val="000000"/>
              </a:buClr>
              <a:buSzPct val="60686"/>
              <a:buFont typeface="Arial"/>
              <a:buNone/>
            </a:pPr>
            <a:r>
              <a:rPr lang="en" sz="2966" b="1">
                <a:solidFill>
                  <a:srgbClr val="000000"/>
                </a:solidFill>
                <a:latin typeface="Times New Roman"/>
                <a:ea typeface="Times New Roman"/>
                <a:cs typeface="Times New Roman"/>
                <a:sym typeface="Times New Roman"/>
              </a:rPr>
              <a:t>4. Exploring LSB Steganography Possibilities in RGB Images: </a:t>
            </a:r>
            <a:endParaRPr sz="2566">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2966">
                <a:solidFill>
                  <a:srgbClr val="000000"/>
                </a:solidFill>
                <a:latin typeface="Times New Roman"/>
                <a:ea typeface="Times New Roman"/>
                <a:cs typeface="Times New Roman"/>
                <a:sym typeface="Times New Roman"/>
              </a:rPr>
              <a:t>2021 12th International Conference on Computing Communication and Networking</a:t>
            </a:r>
            <a:endParaRPr sz="2566">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2966">
                <a:solidFill>
                  <a:srgbClr val="000000"/>
                </a:solidFill>
                <a:latin typeface="Times New Roman"/>
                <a:ea typeface="Times New Roman"/>
                <a:cs typeface="Times New Roman"/>
                <a:sym typeface="Times New Roman"/>
              </a:rPr>
              <a:t>Technologies </a:t>
            </a:r>
            <a:endParaRPr sz="2566">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2966">
                <a:solidFill>
                  <a:srgbClr val="000000"/>
                </a:solidFill>
                <a:latin typeface="Times New Roman"/>
                <a:ea typeface="Times New Roman"/>
                <a:cs typeface="Times New Roman"/>
                <a:sym typeface="Times New Roman"/>
              </a:rPr>
              <a:t>Authors: Rutvik Dumre and Aashka Dave</a:t>
            </a:r>
            <a:endParaRPr sz="2966">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567">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Clr>
                <a:srgbClr val="000000"/>
              </a:buClr>
              <a:buSzPct val="168607"/>
              <a:buFont typeface="Arial"/>
              <a:buNone/>
            </a:pPr>
            <a:endParaRPr sz="1067">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b="1">
              <a:latin typeface="Times New Roman"/>
              <a:ea typeface="Times New Roman"/>
              <a:cs typeface="Times New Roman"/>
              <a:sym typeface="Times New Roman"/>
            </a:endParaRPr>
          </a:p>
          <a:p>
            <a:pPr marL="0" lvl="0" indent="0" algn="l" rtl="0">
              <a:spcBef>
                <a:spcPts val="1200"/>
              </a:spcBef>
              <a:spcAft>
                <a:spcPts val="1200"/>
              </a:spcAft>
              <a:buNone/>
            </a:pPr>
            <a:endParaRPr b="1"/>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58"/>
          <p:cNvSpPr txBox="1">
            <a:spLocks noGrp="1"/>
          </p:cNvSpPr>
          <p:nvPr>
            <p:ph type="body" idx="4294967295"/>
          </p:nvPr>
        </p:nvSpPr>
        <p:spPr>
          <a:xfrm>
            <a:off x="311700" y="601575"/>
            <a:ext cx="8520600" cy="3967200"/>
          </a:xfrm>
          <a:prstGeom prst="rect">
            <a:avLst/>
          </a:prstGeom>
        </p:spPr>
        <p:txBody>
          <a:bodyPr spcFirstLastPara="1" wrap="square" lIns="91425" tIns="91425" rIns="91425" bIns="91425" anchor="t" anchorCtr="0">
            <a:normAutofit fontScale="92500" lnSpcReduction="20000"/>
          </a:bodyPr>
          <a:lstStyle/>
          <a:p>
            <a:pPr marL="0" lvl="0" indent="0" algn="l" rtl="0">
              <a:lnSpc>
                <a:spcPct val="100000"/>
              </a:lnSpc>
              <a:spcBef>
                <a:spcPts val="0"/>
              </a:spcBef>
              <a:spcAft>
                <a:spcPts val="0"/>
              </a:spcAft>
              <a:buClr>
                <a:srgbClr val="000000"/>
              </a:buClr>
              <a:buSzPct val="128571"/>
              <a:buFont typeface="Arial"/>
              <a:buNone/>
            </a:pPr>
            <a:r>
              <a:rPr lang="en" b="1" dirty="0">
                <a:solidFill>
                  <a:srgbClr val="000000"/>
                </a:solidFill>
                <a:latin typeface="Century Gothic"/>
                <a:ea typeface="Century Gothic"/>
                <a:cs typeface="Century Gothic"/>
                <a:sym typeface="Century Gothic"/>
              </a:rPr>
              <a:t>5.Combined Cryptography and Steganography for Enhanced Security in Suboptimal Images: </a:t>
            </a:r>
            <a:r>
              <a:rPr lang="en" dirty="0">
                <a:solidFill>
                  <a:srgbClr val="000000"/>
                </a:solidFill>
                <a:latin typeface="Century Gothic"/>
                <a:ea typeface="Century Gothic"/>
                <a:cs typeface="Century Gothic"/>
                <a:sym typeface="Century Gothic"/>
              </a:rPr>
              <a:t>2020 International Conference on Artificial Intelligence and Signal Processing (AISP)</a:t>
            </a:r>
            <a:endParaRPr sz="1400">
              <a:solidFill>
                <a:srgbClr val="000000"/>
              </a:solidFill>
              <a:latin typeface="Arial"/>
              <a:ea typeface="Arial"/>
              <a:cs typeface="Arial"/>
              <a:sym typeface="Arial"/>
            </a:endParaRPr>
          </a:p>
          <a:p>
            <a:pPr marL="0" lvl="0" indent="0" algn="l" rtl="0">
              <a:lnSpc>
                <a:spcPct val="100000"/>
              </a:lnSpc>
              <a:spcBef>
                <a:spcPts val="0"/>
              </a:spcBef>
              <a:spcAft>
                <a:spcPts val="0"/>
              </a:spcAft>
              <a:buClr>
                <a:srgbClr val="000000"/>
              </a:buClr>
              <a:buSzPct val="100000"/>
              <a:buFont typeface="Arial"/>
              <a:buNone/>
            </a:pPr>
            <a:r>
              <a:rPr lang="en" dirty="0">
                <a:solidFill>
                  <a:srgbClr val="000000"/>
                </a:solidFill>
                <a:latin typeface="Century Gothic"/>
                <a:ea typeface="Century Gothic"/>
                <a:cs typeface="Century Gothic"/>
                <a:sym typeface="Century Gothic"/>
              </a:rPr>
              <a:t>AUTHORS:S. Joseph Gladwin and Pasumarthi Lakshmi Gowthami</a:t>
            </a:r>
            <a:endParaRPr>
              <a:solidFill>
                <a:srgbClr val="000000"/>
              </a:solidFill>
              <a:latin typeface="Century Gothic"/>
              <a:ea typeface="Century Gothic"/>
              <a:cs typeface="Century Gothic"/>
              <a:sym typeface="Century Gothic"/>
            </a:endParaRPr>
          </a:p>
          <a:p>
            <a:pPr marL="0" lvl="0" indent="0" algn="l" rtl="0">
              <a:lnSpc>
                <a:spcPct val="100000"/>
              </a:lnSpc>
              <a:spcBef>
                <a:spcPts val="0"/>
              </a:spcBef>
              <a:spcAft>
                <a:spcPts val="0"/>
              </a:spcAft>
              <a:buClr>
                <a:srgbClr val="000000"/>
              </a:buClr>
              <a:buSzPct val="100000"/>
              <a:buFont typeface="Arial"/>
              <a:buNone/>
            </a:pPr>
            <a:endParaRPr>
              <a:solidFill>
                <a:srgbClr val="000000"/>
              </a:solidFill>
              <a:latin typeface="Century Gothic"/>
              <a:ea typeface="Century Gothic"/>
              <a:cs typeface="Century Gothic"/>
              <a:sym typeface="Century Gothic"/>
            </a:endParaRPr>
          </a:p>
          <a:p>
            <a:pPr marL="0" lvl="0" indent="0" algn="l" rtl="0">
              <a:lnSpc>
                <a:spcPct val="100000"/>
              </a:lnSpc>
              <a:spcBef>
                <a:spcPts val="0"/>
              </a:spcBef>
              <a:spcAft>
                <a:spcPts val="0"/>
              </a:spcAft>
              <a:buClr>
                <a:srgbClr val="000000"/>
              </a:buClr>
              <a:buSzPct val="128571"/>
              <a:buFont typeface="Arial"/>
              <a:buNone/>
            </a:pPr>
            <a:r>
              <a:rPr lang="en" b="1" dirty="0">
                <a:solidFill>
                  <a:srgbClr val="000000"/>
                </a:solidFill>
                <a:latin typeface="Century Gothic"/>
                <a:ea typeface="Century Gothic"/>
                <a:cs typeface="Century Gothic"/>
                <a:sym typeface="Century Gothic"/>
              </a:rPr>
              <a:t>6.Enhancing Data Security by using Hybrid Cryptographic Algorithm</a:t>
            </a:r>
            <a:endParaRPr sz="1400">
              <a:solidFill>
                <a:srgbClr val="000000"/>
              </a:solidFill>
              <a:latin typeface="Arial"/>
              <a:ea typeface="Arial"/>
              <a:cs typeface="Arial"/>
              <a:sym typeface="Arial"/>
            </a:endParaRPr>
          </a:p>
          <a:p>
            <a:pPr marL="0" lvl="0" indent="0" algn="l" rtl="0">
              <a:lnSpc>
                <a:spcPct val="100000"/>
              </a:lnSpc>
              <a:spcBef>
                <a:spcPts val="0"/>
              </a:spcBef>
              <a:spcAft>
                <a:spcPts val="0"/>
              </a:spcAft>
              <a:buClr>
                <a:srgbClr val="000000"/>
              </a:buClr>
              <a:buSzPct val="128571"/>
              <a:buFont typeface="Arial"/>
              <a:buNone/>
            </a:pPr>
            <a:r>
              <a:rPr lang="en" dirty="0">
                <a:solidFill>
                  <a:srgbClr val="000000"/>
                </a:solidFill>
                <a:latin typeface="Century Gothic"/>
                <a:ea typeface="Century Gothic"/>
                <a:cs typeface="Century Gothic"/>
                <a:sym typeface="Century Gothic"/>
              </a:rPr>
              <a:t>Authors, Publication &amp; Year: Jigar Chauhan, Neekhil Dedhia, BhagyashriKulkarni ‐ IJESIT, 2013</a:t>
            </a:r>
            <a:endParaRPr sz="1400">
              <a:solidFill>
                <a:srgbClr val="000000"/>
              </a:solidFill>
              <a:latin typeface="Arial"/>
              <a:ea typeface="Arial"/>
              <a:cs typeface="Arial"/>
              <a:sym typeface="Arial"/>
            </a:endParaRPr>
          </a:p>
          <a:p>
            <a:pPr marL="0" lvl="0" indent="0" algn="l" rtl="0">
              <a:lnSpc>
                <a:spcPct val="100000"/>
              </a:lnSpc>
              <a:spcBef>
                <a:spcPts val="0"/>
              </a:spcBef>
              <a:spcAft>
                <a:spcPts val="0"/>
              </a:spcAft>
              <a:buClr>
                <a:srgbClr val="000000"/>
              </a:buClr>
              <a:buSzPct val="100000"/>
              <a:buFont typeface="Arial"/>
              <a:buNone/>
            </a:pPr>
            <a:endParaRPr>
              <a:solidFill>
                <a:srgbClr val="000000"/>
              </a:solidFill>
              <a:latin typeface="Century Gothic"/>
              <a:ea typeface="Century Gothic"/>
              <a:cs typeface="Century Gothic"/>
              <a:sym typeface="Century Gothic"/>
            </a:endParaRPr>
          </a:p>
          <a:p>
            <a:pPr marL="0" lvl="0" indent="0" algn="l" rtl="0">
              <a:lnSpc>
                <a:spcPct val="100000"/>
              </a:lnSpc>
              <a:spcBef>
                <a:spcPts val="0"/>
              </a:spcBef>
              <a:spcAft>
                <a:spcPts val="0"/>
              </a:spcAft>
              <a:buClr>
                <a:srgbClr val="000000"/>
              </a:buClr>
              <a:buSzPct val="128571"/>
              <a:buFont typeface="Arial"/>
              <a:buNone/>
            </a:pPr>
            <a:r>
              <a:rPr lang="en" b="1" dirty="0">
                <a:solidFill>
                  <a:srgbClr val="000000"/>
                </a:solidFill>
                <a:latin typeface="Century Gothic"/>
                <a:ea typeface="Century Gothic"/>
                <a:cs typeface="Century Gothic"/>
                <a:sym typeface="Century Gothic"/>
              </a:rPr>
              <a:t>7.Performance Comparison Between AES 256‐Blowfish and Blowfish‐AES 256 Combinations</a:t>
            </a:r>
            <a:endParaRPr sz="1400">
              <a:solidFill>
                <a:srgbClr val="000000"/>
              </a:solidFill>
              <a:latin typeface="Arial"/>
              <a:ea typeface="Arial"/>
              <a:cs typeface="Arial"/>
              <a:sym typeface="Arial"/>
            </a:endParaRPr>
          </a:p>
          <a:p>
            <a:pPr marL="0" lvl="0" indent="0" algn="l" rtl="0">
              <a:lnSpc>
                <a:spcPct val="100000"/>
              </a:lnSpc>
              <a:spcBef>
                <a:spcPts val="0"/>
              </a:spcBef>
              <a:spcAft>
                <a:spcPts val="0"/>
              </a:spcAft>
              <a:buClr>
                <a:srgbClr val="000000"/>
              </a:buClr>
              <a:buSzPct val="128571"/>
              <a:buFont typeface="Arial"/>
              <a:buNone/>
            </a:pPr>
            <a:r>
              <a:rPr lang="en" dirty="0">
                <a:solidFill>
                  <a:srgbClr val="000000"/>
                </a:solidFill>
                <a:latin typeface="Century Gothic"/>
                <a:ea typeface="Century Gothic"/>
                <a:cs typeface="Century Gothic"/>
                <a:sym typeface="Century Gothic"/>
              </a:rPr>
              <a:t>Authors, Publication &amp; Year:Muhammad Abdul Muin, Muhammad Abdul Muin, Arief Setyanto, Sudarmawan, Kartika Imam Santoso ‐ ICITACEE,2018</a:t>
            </a:r>
            <a:endParaRPr sz="1400">
              <a:solidFill>
                <a:srgbClr val="000000"/>
              </a:solidFill>
              <a:latin typeface="Arial"/>
              <a:ea typeface="Arial"/>
              <a:cs typeface="Arial"/>
              <a:sym typeface="Arial"/>
            </a:endParaRPr>
          </a:p>
          <a:p>
            <a:pPr marL="0" lvl="0" indent="0" algn="l" rtl="0">
              <a:lnSpc>
                <a:spcPct val="100000"/>
              </a:lnSpc>
              <a:spcBef>
                <a:spcPts val="0"/>
              </a:spcBef>
              <a:spcAft>
                <a:spcPts val="0"/>
              </a:spcAft>
              <a:buClr>
                <a:srgbClr val="000000"/>
              </a:buClr>
              <a:buSzPct val="100000"/>
              <a:buFont typeface="Arial"/>
              <a:buNone/>
            </a:pPr>
            <a:endParaRPr>
              <a:solidFill>
                <a:srgbClr val="000000"/>
              </a:solidFill>
              <a:latin typeface="Century Gothic"/>
              <a:ea typeface="Century Gothic"/>
              <a:cs typeface="Century Gothic"/>
              <a:sym typeface="Century Gothic"/>
            </a:endParaRPr>
          </a:p>
          <a:p>
            <a:pPr marL="0" lvl="0" indent="0" algn="l" rtl="0">
              <a:lnSpc>
                <a:spcPct val="100000"/>
              </a:lnSpc>
              <a:spcBef>
                <a:spcPts val="0"/>
              </a:spcBef>
              <a:spcAft>
                <a:spcPts val="0"/>
              </a:spcAft>
              <a:buClr>
                <a:srgbClr val="000000"/>
              </a:buClr>
              <a:buSzPct val="128571"/>
              <a:buFont typeface="Arial"/>
              <a:buNone/>
            </a:pPr>
            <a:r>
              <a:rPr lang="en" b="1" dirty="0">
                <a:solidFill>
                  <a:srgbClr val="000000"/>
                </a:solidFill>
                <a:latin typeface="Century Gothic"/>
                <a:ea typeface="Century Gothic"/>
                <a:cs typeface="Century Gothic"/>
                <a:sym typeface="Century Gothic"/>
              </a:rPr>
              <a:t>8 .An Analytical Study for Some Drawbacks and Weakness Points of the AES Cipher (Rijndael Algorithm)</a:t>
            </a:r>
            <a:r>
              <a:rPr lang="en" dirty="0">
                <a:solidFill>
                  <a:srgbClr val="000000"/>
                </a:solidFill>
                <a:latin typeface="Century Gothic"/>
                <a:ea typeface="Century Gothic"/>
                <a:cs typeface="Century Gothic"/>
                <a:sym typeface="Century Gothic"/>
              </a:rPr>
              <a:t> The 1st International Conference on Information Technology (ICoIT'17) At Lebanese French University Erbil, Kurdistan Region – Iraq 10th April, 2017 Authors: Omar A. Dawood, Othman I Hammadi</a:t>
            </a:r>
            <a:endParaRPr sz="1400">
              <a:solidFill>
                <a:srgbClr val="000000"/>
              </a:solidFill>
              <a:latin typeface="Arial"/>
              <a:ea typeface="Arial"/>
              <a:cs typeface="Arial"/>
              <a:sym typeface="Arial"/>
            </a:endParaRPr>
          </a:p>
          <a:p>
            <a:pPr marL="0" lvl="0" indent="0" algn="l" rtl="0">
              <a:spcBef>
                <a:spcPts val="0"/>
              </a:spcBef>
              <a:spcAft>
                <a:spcPts val="1200"/>
              </a:spcAft>
              <a:buNone/>
            </a:pPr>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0" y="1228725"/>
            <a:ext cx="8521700" cy="3340100"/>
          </a:xfrm>
        </p:spPr>
        <p:txBody>
          <a:bodyPr>
            <a:normAutofit/>
          </a:bodyPr>
          <a:lstStyle/>
          <a:p>
            <a:endParaRPr lang="en-IN" sz="4000" b="1" dirty="0" smtClean="0">
              <a:solidFill>
                <a:schemeClr val="accent4">
                  <a:lumMod val="50000"/>
                </a:schemeClr>
              </a:solidFill>
            </a:endParaRPr>
          </a:p>
          <a:p>
            <a:pPr lvl="5">
              <a:buNone/>
            </a:pPr>
            <a:r>
              <a:rPr lang="en-IN" sz="3200" b="1" dirty="0" smtClean="0">
                <a:solidFill>
                  <a:schemeClr val="accent4">
                    <a:lumMod val="50000"/>
                  </a:schemeClr>
                </a:solidFill>
              </a:rPr>
              <a:t>Thank You!!!</a:t>
            </a:r>
            <a:endParaRPr lang="en-US" sz="3200" b="1" dirty="0">
              <a:solidFill>
                <a:schemeClr val="accent4">
                  <a:lumMod val="50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82" name="Google Shape;82;p17"/>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83" name="Google Shape;83;p17"/>
          <p:cNvPicPr preferRelativeResize="0"/>
          <p:nvPr/>
        </p:nvPicPr>
        <p:blipFill>
          <a:blip r:embed="rId3">
            <a:alphaModFix/>
          </a:blip>
          <a:stretch>
            <a:fillRect/>
          </a:stretch>
        </p:blipFill>
        <p:spPr>
          <a:xfrm>
            <a:off x="311700" y="292850"/>
            <a:ext cx="8520600" cy="4276025"/>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89" name="Google Shape;89;p18"/>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90" name="Google Shape;90;p18"/>
          <p:cNvPicPr preferRelativeResize="0"/>
          <p:nvPr/>
        </p:nvPicPr>
        <p:blipFill>
          <a:blip r:embed="rId3">
            <a:alphaModFix/>
          </a:blip>
          <a:stretch>
            <a:fillRect/>
          </a:stretch>
        </p:blipFill>
        <p:spPr>
          <a:xfrm>
            <a:off x="311700" y="292850"/>
            <a:ext cx="8520600" cy="4459625"/>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96" name="Google Shape;96;p19"/>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97" name="Google Shape;97;p19"/>
          <p:cNvPicPr preferRelativeResize="0"/>
          <p:nvPr/>
        </p:nvPicPr>
        <p:blipFill>
          <a:blip r:embed="rId3">
            <a:alphaModFix/>
          </a:blip>
          <a:stretch>
            <a:fillRect/>
          </a:stretch>
        </p:blipFill>
        <p:spPr>
          <a:xfrm>
            <a:off x="311700" y="304800"/>
            <a:ext cx="8520601" cy="4547925"/>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Times New Roman"/>
                <a:ea typeface="Times New Roman"/>
                <a:cs typeface="Times New Roman"/>
                <a:sym typeface="Times New Roman"/>
              </a:rPr>
              <a:t>Modules:</a:t>
            </a:r>
            <a:endParaRPr>
              <a:latin typeface="Times New Roman"/>
              <a:ea typeface="Times New Roman"/>
              <a:cs typeface="Times New Roman"/>
              <a:sym typeface="Times New Roman"/>
            </a:endParaRPr>
          </a:p>
        </p:txBody>
      </p:sp>
      <p:sp>
        <p:nvSpPr>
          <p:cNvPr id="103" name="Google Shape;103;p20"/>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457200" lvl="0" indent="-400050" algn="l" rtl="0">
              <a:spcBef>
                <a:spcPts val="0"/>
              </a:spcBef>
              <a:spcAft>
                <a:spcPts val="0"/>
              </a:spcAft>
              <a:buClr>
                <a:srgbClr val="0000FF"/>
              </a:buClr>
              <a:buSzPts val="2700"/>
              <a:buFont typeface="Times New Roman"/>
              <a:buAutoNum type="arabicParenR"/>
            </a:pPr>
            <a:r>
              <a:rPr lang="en" sz="2700" b="1">
                <a:solidFill>
                  <a:srgbClr val="0000FF"/>
                </a:solidFill>
                <a:latin typeface="Times New Roman"/>
                <a:ea typeface="Times New Roman"/>
                <a:cs typeface="Times New Roman"/>
                <a:sym typeface="Times New Roman"/>
              </a:rPr>
              <a:t>Data Preprocessing</a:t>
            </a:r>
            <a:endParaRPr sz="2700" b="1">
              <a:solidFill>
                <a:srgbClr val="0000FF"/>
              </a:solidFill>
              <a:latin typeface="Times New Roman"/>
              <a:ea typeface="Times New Roman"/>
              <a:cs typeface="Times New Roman"/>
              <a:sym typeface="Times New Roman"/>
            </a:endParaRPr>
          </a:p>
          <a:p>
            <a:pPr marL="457200" lvl="0" indent="-400050" algn="l" rtl="0">
              <a:spcBef>
                <a:spcPts val="0"/>
              </a:spcBef>
              <a:spcAft>
                <a:spcPts val="0"/>
              </a:spcAft>
              <a:buClr>
                <a:srgbClr val="0000FF"/>
              </a:buClr>
              <a:buSzPts val="2700"/>
              <a:buFont typeface="Times New Roman"/>
              <a:buAutoNum type="arabicParenR"/>
            </a:pPr>
            <a:r>
              <a:rPr lang="en" sz="2700" b="1">
                <a:solidFill>
                  <a:srgbClr val="0000FF"/>
                </a:solidFill>
                <a:latin typeface="Times New Roman"/>
                <a:ea typeface="Times New Roman"/>
                <a:cs typeface="Times New Roman"/>
                <a:sym typeface="Times New Roman"/>
              </a:rPr>
              <a:t>Cryptography Algorithm</a:t>
            </a:r>
            <a:endParaRPr sz="2700" b="1">
              <a:solidFill>
                <a:srgbClr val="0000FF"/>
              </a:solidFill>
              <a:latin typeface="Times New Roman"/>
              <a:ea typeface="Times New Roman"/>
              <a:cs typeface="Times New Roman"/>
              <a:sym typeface="Times New Roman"/>
            </a:endParaRPr>
          </a:p>
          <a:p>
            <a:pPr marL="457200" lvl="0" indent="-400050" algn="l" rtl="0">
              <a:spcBef>
                <a:spcPts val="0"/>
              </a:spcBef>
              <a:spcAft>
                <a:spcPts val="0"/>
              </a:spcAft>
              <a:buClr>
                <a:srgbClr val="0000FF"/>
              </a:buClr>
              <a:buSzPts val="2700"/>
              <a:buFont typeface="Times New Roman"/>
              <a:buAutoNum type="arabicParenR"/>
            </a:pPr>
            <a:r>
              <a:rPr lang="en" sz="2700" b="1">
                <a:solidFill>
                  <a:srgbClr val="0000FF"/>
                </a:solidFill>
                <a:latin typeface="Times New Roman"/>
                <a:ea typeface="Times New Roman"/>
                <a:cs typeface="Times New Roman"/>
                <a:sym typeface="Times New Roman"/>
              </a:rPr>
              <a:t>Steganography and Key Transfer</a:t>
            </a:r>
            <a:endParaRPr sz="2700" b="1">
              <a:solidFill>
                <a:srgbClr val="0000FF"/>
              </a:solidFill>
              <a:latin typeface="Times New Roman"/>
              <a:ea typeface="Times New Roman"/>
              <a:cs typeface="Times New Roman"/>
              <a:sym typeface="Times New Roman"/>
            </a:endParaRPr>
          </a:p>
          <a:p>
            <a:pPr marL="457200" lvl="0" indent="-400050" algn="l" rtl="0">
              <a:spcBef>
                <a:spcPts val="0"/>
              </a:spcBef>
              <a:spcAft>
                <a:spcPts val="0"/>
              </a:spcAft>
              <a:buClr>
                <a:srgbClr val="0000FF"/>
              </a:buClr>
              <a:buSzPts val="2700"/>
              <a:buFont typeface="Times New Roman"/>
              <a:buAutoNum type="arabicParenR"/>
            </a:pPr>
            <a:r>
              <a:rPr lang="en" sz="2700" b="1">
                <a:solidFill>
                  <a:srgbClr val="0000FF"/>
                </a:solidFill>
                <a:latin typeface="Times New Roman"/>
                <a:ea typeface="Times New Roman"/>
                <a:cs typeface="Times New Roman"/>
                <a:sym typeface="Times New Roman"/>
              </a:rPr>
              <a:t>Decryption and Extraction</a:t>
            </a:r>
            <a:endParaRPr sz="2700" b="1">
              <a:solidFill>
                <a:srgbClr val="0000FF"/>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1"/>
          <p:cNvSpPr txBox="1">
            <a:spLocks noGrp="1"/>
          </p:cNvSpPr>
          <p:nvPr>
            <p:ph type="title"/>
          </p:nvPr>
        </p:nvSpPr>
        <p:spPr>
          <a:xfrm>
            <a:off x="311700" y="208675"/>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480">
                <a:latin typeface="Times New Roman"/>
                <a:ea typeface="Times New Roman"/>
                <a:cs typeface="Times New Roman"/>
                <a:sym typeface="Times New Roman"/>
              </a:rPr>
              <a:t>Module-1)</a:t>
            </a:r>
            <a:endParaRPr sz="3480">
              <a:latin typeface="Times New Roman"/>
              <a:ea typeface="Times New Roman"/>
              <a:cs typeface="Times New Roman"/>
              <a:sym typeface="Times New Roman"/>
            </a:endParaRPr>
          </a:p>
          <a:p>
            <a:pPr marL="0" lvl="0" indent="0" algn="l" rtl="0">
              <a:spcBef>
                <a:spcPts val="0"/>
              </a:spcBef>
              <a:spcAft>
                <a:spcPts val="0"/>
              </a:spcAft>
              <a:buSzPts val="990"/>
              <a:buNone/>
            </a:pPr>
            <a:r>
              <a:rPr lang="en" sz="3480">
                <a:latin typeface="Times New Roman"/>
                <a:ea typeface="Times New Roman"/>
                <a:cs typeface="Times New Roman"/>
                <a:sym typeface="Times New Roman"/>
              </a:rPr>
              <a:t>Data Preprocessing:</a:t>
            </a:r>
            <a:endParaRPr sz="3480">
              <a:latin typeface="Times New Roman"/>
              <a:ea typeface="Times New Roman"/>
              <a:cs typeface="Times New Roman"/>
              <a:sym typeface="Times New Roman"/>
            </a:endParaRPr>
          </a:p>
        </p:txBody>
      </p:sp>
      <p:sp>
        <p:nvSpPr>
          <p:cNvPr id="109" name="Google Shape;109;p21"/>
          <p:cNvSpPr txBox="1">
            <a:spLocks noGrp="1"/>
          </p:cNvSpPr>
          <p:nvPr>
            <p:ph type="body" idx="1"/>
          </p:nvPr>
        </p:nvSpPr>
        <p:spPr>
          <a:xfrm>
            <a:off x="224450" y="1312850"/>
            <a:ext cx="86826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1200"/>
              </a:spcAft>
              <a:buNone/>
            </a:pPr>
            <a:endParaRPr b="1">
              <a:solidFill>
                <a:srgbClr val="000000"/>
              </a:solidFill>
            </a:endParaRPr>
          </a:p>
        </p:txBody>
      </p:sp>
      <p:pic>
        <p:nvPicPr>
          <p:cNvPr id="110" name="Google Shape;110;p21"/>
          <p:cNvPicPr preferRelativeResize="0"/>
          <p:nvPr/>
        </p:nvPicPr>
        <p:blipFill>
          <a:blip r:embed="rId3">
            <a:alphaModFix/>
          </a:blip>
          <a:stretch>
            <a:fillRect/>
          </a:stretch>
        </p:blipFill>
        <p:spPr>
          <a:xfrm>
            <a:off x="1159625" y="1393425"/>
            <a:ext cx="7069975" cy="3142200"/>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1251</Words>
  <PresentationFormat>On-screen Show (16:9)</PresentationFormat>
  <Paragraphs>156</Paragraphs>
  <Slides>47</Slides>
  <Notes>46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Times New Roman</vt:lpstr>
      <vt:lpstr>Amatic SC</vt:lpstr>
      <vt:lpstr>Source Code Pro</vt:lpstr>
      <vt:lpstr>Century Gothic</vt:lpstr>
      <vt:lpstr>Beach Day</vt:lpstr>
      <vt:lpstr>Creative and Innovative Project-CS6611  Topic:Data Security using Hybrid Cryptography and Steganography</vt:lpstr>
      <vt:lpstr>Overall Objective:</vt:lpstr>
      <vt:lpstr>Introduction:</vt:lpstr>
      <vt:lpstr>Literature Survey:</vt:lpstr>
      <vt:lpstr>Slide 5</vt:lpstr>
      <vt:lpstr>Slide 6</vt:lpstr>
      <vt:lpstr>Slide 7</vt:lpstr>
      <vt:lpstr>Modules:</vt:lpstr>
      <vt:lpstr>Module-1) Data Preprocessing:</vt:lpstr>
      <vt:lpstr>Description and deliverables:</vt:lpstr>
      <vt:lpstr>Pseudo code </vt:lpstr>
      <vt:lpstr>Initialization vector generation:</vt:lpstr>
      <vt:lpstr>Segmentation of document:</vt:lpstr>
      <vt:lpstr>Module-2) Cryptography Algorithm:</vt:lpstr>
      <vt:lpstr>Description and deliverables:</vt:lpstr>
      <vt:lpstr>Pseudo code:</vt:lpstr>
      <vt:lpstr>Advanced Encryption Standard:</vt:lpstr>
      <vt:lpstr>Triple Data encryption Standard</vt:lpstr>
      <vt:lpstr>Module-3) Steganography and Key transfer</vt:lpstr>
      <vt:lpstr>Description and Deliverables:</vt:lpstr>
      <vt:lpstr>Pseudo Code:</vt:lpstr>
      <vt:lpstr>Lsb steganography:</vt:lpstr>
      <vt:lpstr>Slide 23</vt:lpstr>
      <vt:lpstr>Compression of encrypted Files and Images:</vt:lpstr>
      <vt:lpstr>Module-4) Decryption and Extraction:</vt:lpstr>
      <vt:lpstr>Description and Deliverables:</vt:lpstr>
      <vt:lpstr>Pseudo code: Obtain keys from stegano-image:</vt:lpstr>
      <vt:lpstr>AES Decryption to obtain Individual keys:</vt:lpstr>
      <vt:lpstr>Decryption of data-eg:Blowfish</vt:lpstr>
      <vt:lpstr>Merging of Cipher text </vt:lpstr>
      <vt:lpstr>Implementation:</vt:lpstr>
      <vt:lpstr>Data Segmentation:</vt:lpstr>
      <vt:lpstr>Splitted to 3 parts</vt:lpstr>
      <vt:lpstr>Blowfish encryption:</vt:lpstr>
      <vt:lpstr>Keys used are combined</vt:lpstr>
      <vt:lpstr>Lsb Steganography: Keys are Encoded inside the Image into their Least Significant bit</vt:lpstr>
      <vt:lpstr>Compress and Transfer:</vt:lpstr>
      <vt:lpstr>Password is entered to AES algorithm to Decrypt the key and IV vectors f=obtained from Image:</vt:lpstr>
      <vt:lpstr>Decryption of blowfish:</vt:lpstr>
      <vt:lpstr>Decryption of AES:</vt:lpstr>
      <vt:lpstr>Decryption of TripleDES:</vt:lpstr>
      <vt:lpstr>Output data:</vt:lpstr>
      <vt:lpstr>Performance metrics: </vt:lpstr>
      <vt:lpstr>Test cases:</vt:lpstr>
      <vt:lpstr>References:</vt:lpstr>
      <vt:lpstr>Slide 46</vt:lpstr>
      <vt:lpstr>Slide 47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Creative and Innovative Project-CS6611  Topic:Data Security using Hybrid Cryptography and Steganography</dc:title>
  <cp:lastModifiedBy>HP</cp:lastModifiedBy>
  <cp:revision>1</cp:revision>
  <dcterms:modified xsi:type="dcterms:W3CDTF">2022-05-27T13:50:36Z</dcterms:modified>
</cp:coreProperties>
</file>